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73" r:id="rId7"/>
    <p:sldId id="267" r:id="rId8"/>
    <p:sldId id="274" r:id="rId9"/>
    <p:sldId id="262" r:id="rId10"/>
    <p:sldId id="263" r:id="rId11"/>
    <p:sldId id="268" r:id="rId12"/>
    <p:sldId id="279" r:id="rId13"/>
    <p:sldId id="271" r:id="rId14"/>
    <p:sldId id="272" r:id="rId15"/>
    <p:sldId id="264" r:id="rId16"/>
    <p:sldId id="270" r:id="rId17"/>
    <p:sldId id="265" r:id="rId18"/>
    <p:sldId id="26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362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6A49C-1803-4A28-8D90-751DD6DAEE6E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73CA-6BB4-4522-8FCA-39CDE4F2AD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73CA-6BB4-4522-8FCA-39CDE4F2AD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5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076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4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5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51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6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3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3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3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8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9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8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5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C4FF77B-AB05-463F-8388-E3EF4DCD9159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13D033-886B-4A14-BCAE-FB09DD9957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7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Relationship Id="rId9" Type="http://schemas.openxmlformats.org/officeDocument/2006/relationships/image" Target="../media/image55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png"/><Relationship Id="rId7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g"/><Relationship Id="rId9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10" name="Picture 9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A42DE7B7-26F4-44BB-9186-BAA510478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34" y="888070"/>
            <a:ext cx="4001304" cy="4001304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033AEAFF-FA4F-4654-8A09-B477DE0A4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2386583"/>
            <a:ext cx="5259667" cy="1004277"/>
          </a:xfrm>
        </p:spPr>
        <p:txBody>
          <a:bodyPr>
            <a:normAutofit fontScale="55000" lnSpcReduction="20000"/>
          </a:bodyPr>
          <a:lstStyle/>
          <a:p>
            <a:r>
              <a:rPr lang="en-US" sz="7400" dirty="0"/>
              <a:t>Journey to Spaceport</a:t>
            </a:r>
          </a:p>
          <a:p>
            <a:r>
              <a:rPr lang="en-US" sz="3200" dirty="0"/>
              <a:t>Charlie Nitschelm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09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835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Hybrid Engine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C5709-F5ED-42E2-A376-482D3940935F}"/>
              </a:ext>
            </a:extLst>
          </p:cNvPr>
          <p:cNvSpPr txBox="1"/>
          <p:nvPr/>
        </p:nvSpPr>
        <p:spPr>
          <a:xfrm>
            <a:off x="2050833" y="1327105"/>
            <a:ext cx="262230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Oxidizer Tank</a:t>
            </a:r>
          </a:p>
          <a:p>
            <a:r>
              <a:rPr lang="en-US" sz="1050" dirty="0"/>
              <a:t>A highly pressurized vessel that contains liquid Nitrous Oxide, acting as our oxidizer within the combustion chamber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1B6DD-A56F-4257-861A-1F1C54C47CF1}"/>
              </a:ext>
            </a:extLst>
          </p:cNvPr>
          <p:cNvSpPr txBox="1"/>
          <p:nvPr/>
        </p:nvSpPr>
        <p:spPr>
          <a:xfrm>
            <a:off x="3046598" y="4362598"/>
            <a:ext cx="2565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Flow Regulator</a:t>
            </a:r>
          </a:p>
          <a:p>
            <a:pPr algn="r"/>
            <a:r>
              <a:rPr lang="en-US" sz="1050" dirty="0"/>
              <a:t>A motorized valve that monitors flow regulation of the oxidizer into the injection plate controlled by an electric motor and an Arduino.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AF35-329E-40CB-9C20-83EFC09031BD}"/>
              </a:ext>
            </a:extLst>
          </p:cNvPr>
          <p:cNvSpPr txBox="1"/>
          <p:nvPr/>
        </p:nvSpPr>
        <p:spPr>
          <a:xfrm>
            <a:off x="5550494" y="1323435"/>
            <a:ext cx="262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Injection Plate</a:t>
            </a:r>
          </a:p>
          <a:p>
            <a:r>
              <a:rPr lang="en-US" sz="1050" dirty="0"/>
              <a:t>Responsible for providing desired oxidizer flow into the combustion chamber with the assistance of the impinging plate</a:t>
            </a:r>
          </a:p>
          <a:p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691A0-3B64-48FC-BAB5-BE112F83B6DA}"/>
              </a:ext>
            </a:extLst>
          </p:cNvPr>
          <p:cNvSpPr txBox="1"/>
          <p:nvPr/>
        </p:nvSpPr>
        <p:spPr>
          <a:xfrm>
            <a:off x="8988026" y="1332180"/>
            <a:ext cx="2391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Combustion Chamber</a:t>
            </a:r>
          </a:p>
          <a:p>
            <a:r>
              <a:rPr lang="en-US" sz="1050" dirty="0"/>
              <a:t>An enclosed volume where the solid reducer and liquid oxidizer react to produce a superheated, highly pressurized chamber of gas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B291DC-A7F0-4842-B705-39953EF10DD2}"/>
              </a:ext>
            </a:extLst>
          </p:cNvPr>
          <p:cNvSpPr txBox="1"/>
          <p:nvPr/>
        </p:nvSpPr>
        <p:spPr>
          <a:xfrm>
            <a:off x="9168955" y="4366296"/>
            <a:ext cx="2705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Nozzle</a:t>
            </a:r>
          </a:p>
          <a:p>
            <a:pPr algn="r"/>
            <a:r>
              <a:rPr lang="en-US" sz="1050" dirty="0"/>
              <a:t>Graphite was machined into a de Laval curve responsible for directing the flow of hot gases outside of the combustion chamber into the environment providing thrust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B22ADE-19EA-4746-B659-5794D09A64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2" t="13665" r="20357" b="7674"/>
          <a:stretch/>
        </p:blipFill>
        <p:spPr>
          <a:xfrm rot="16200000">
            <a:off x="7757446" y="2013243"/>
            <a:ext cx="1562101" cy="254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7AFE10-EF2A-4004-90BC-5A6ACC6733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16140000">
            <a:off x="3216330" y="2110808"/>
            <a:ext cx="1131569" cy="1891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294CA-76F1-44A7-84A1-2F1E4B2EA3E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5" t="41231" r="31392" b="39415"/>
          <a:stretch/>
        </p:blipFill>
        <p:spPr>
          <a:xfrm rot="16200000">
            <a:off x="6352717" y="2817116"/>
            <a:ext cx="857833" cy="7658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D0E589-B37A-4845-A401-475C56B0C2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0" t="38778" r="22413" b="27391"/>
          <a:stretch/>
        </p:blipFill>
        <p:spPr>
          <a:xfrm rot="16200000">
            <a:off x="4502477" y="2547328"/>
            <a:ext cx="1945767" cy="1494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21E1E7-1758-4DB2-A156-F509996342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3" t="28876" r="15974" b="27544"/>
          <a:stretch/>
        </p:blipFill>
        <p:spPr>
          <a:xfrm rot="16200000">
            <a:off x="10131118" y="2537119"/>
            <a:ext cx="1495957" cy="1494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4B4D236-286A-4675-A2C6-66C6058AEA52}"/>
              </a:ext>
            </a:extLst>
          </p:cNvPr>
          <p:cNvSpPr txBox="1"/>
          <p:nvPr/>
        </p:nvSpPr>
        <p:spPr>
          <a:xfrm>
            <a:off x="6151125" y="4364541"/>
            <a:ext cx="2542025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Impinging Plate</a:t>
            </a:r>
          </a:p>
          <a:p>
            <a:pPr algn="r"/>
            <a:r>
              <a:rPr lang="en-US" sz="1050" dirty="0"/>
              <a:t>An interchangeable cylindrical plate responsible for the impingement and atomization of the oxidizer flow streams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7C8C1-0EBA-437F-A865-7078286E741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5400000">
            <a:off x="1096739" y="1971414"/>
            <a:ext cx="865394" cy="2565646"/>
          </a:xfrm>
          <a:prstGeom prst="rect">
            <a:avLst/>
          </a:prstGeom>
        </p:spPr>
      </p:pic>
      <p:pic>
        <p:nvPicPr>
          <p:cNvPr id="36" name="Picture 620">
            <a:extLst>
              <a:ext uri="{FF2B5EF4-FFF2-40B4-BE49-F238E27FC236}">
                <a16:creationId xmlns:a16="http://schemas.microsoft.com/office/drawing/2014/main" id="{35FD647C-58DA-427C-88F4-5424F132A6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1533059" y="2936648"/>
            <a:ext cx="714370" cy="68942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6BFC36C-0ECC-4957-9A23-5313905EFC08}"/>
              </a:ext>
            </a:extLst>
          </p:cNvPr>
          <p:cNvCxnSpPr>
            <a:cxnSpLocks/>
          </p:cNvCxnSpPr>
          <p:nvPr/>
        </p:nvCxnSpPr>
        <p:spPr>
          <a:xfrm flipH="1">
            <a:off x="1524674" y="1567296"/>
            <a:ext cx="623550" cy="1273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4ED7B86-B15E-4F5D-987B-D6170168FC7B}"/>
              </a:ext>
            </a:extLst>
          </p:cNvPr>
          <p:cNvCxnSpPr>
            <a:cxnSpLocks/>
          </p:cNvCxnSpPr>
          <p:nvPr/>
        </p:nvCxnSpPr>
        <p:spPr>
          <a:xfrm>
            <a:off x="3850572" y="334013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92C96BD-EC4E-4D54-BC78-03590DE6289A}"/>
              </a:ext>
            </a:extLst>
          </p:cNvPr>
          <p:cNvCxnSpPr>
            <a:cxnSpLocks/>
          </p:cNvCxnSpPr>
          <p:nvPr/>
        </p:nvCxnSpPr>
        <p:spPr>
          <a:xfrm flipH="1">
            <a:off x="5254968" y="1562534"/>
            <a:ext cx="386333" cy="1222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9EC4C9-5ED8-4EA9-99F0-79870B34310C}"/>
              </a:ext>
            </a:extLst>
          </p:cNvPr>
          <p:cNvCxnSpPr>
            <a:cxnSpLocks/>
          </p:cNvCxnSpPr>
          <p:nvPr/>
        </p:nvCxnSpPr>
        <p:spPr>
          <a:xfrm>
            <a:off x="6901603" y="3342667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13315D-1DA8-4CFE-BB20-5F4274E1A800}"/>
              </a:ext>
            </a:extLst>
          </p:cNvPr>
          <p:cNvCxnSpPr>
            <a:cxnSpLocks/>
          </p:cNvCxnSpPr>
          <p:nvPr/>
        </p:nvCxnSpPr>
        <p:spPr>
          <a:xfrm flipH="1">
            <a:off x="8499276" y="1570793"/>
            <a:ext cx="579505" cy="1251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80F28-B85E-4121-8114-394C7918393E}"/>
              </a:ext>
            </a:extLst>
          </p:cNvPr>
          <p:cNvCxnSpPr>
            <a:cxnSpLocks/>
          </p:cNvCxnSpPr>
          <p:nvPr/>
        </p:nvCxnSpPr>
        <p:spPr>
          <a:xfrm>
            <a:off x="10893383" y="4053662"/>
            <a:ext cx="350443" cy="55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2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AB23F8-6D1E-42A2-83B2-088CC2543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929" y="3943278"/>
            <a:ext cx="2195512" cy="14997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5A2A10-AA4E-4496-BAE9-0FBDF6373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850" y="1690179"/>
            <a:ext cx="2752725" cy="3752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7860340" y="1005119"/>
            <a:ext cx="308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Injector and Impinging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1005119"/>
            <a:ext cx="426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Oxidizer Selection and Flow Regulation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44D57-D160-4962-A535-B17C21ECAB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3674367" y="2797339"/>
            <a:ext cx="2115159" cy="35348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A310-990F-4EBE-AAC6-7497882817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6435" r="34389" b="7602"/>
          <a:stretch/>
        </p:blipFill>
        <p:spPr>
          <a:xfrm rot="10800000">
            <a:off x="703928" y="1432944"/>
            <a:ext cx="755155" cy="22388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F4FCC7-0B15-42FE-8A62-E3D65933C721}"/>
              </a:ext>
            </a:extLst>
          </p:cNvPr>
          <p:cNvSpPr txBox="1"/>
          <p:nvPr/>
        </p:nvSpPr>
        <p:spPr>
          <a:xfrm>
            <a:off x="2067983" y="1690179"/>
            <a:ext cx="4429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self pressurizing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be safe to handle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refilled within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Nitrous Oxide meets these requirements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58038-D8E2-42AB-A004-987654880C6A}"/>
              </a:ext>
            </a:extLst>
          </p:cNvPr>
          <p:cNvSpPr txBox="1"/>
          <p:nvPr/>
        </p:nvSpPr>
        <p:spPr>
          <a:xfrm>
            <a:off x="110204" y="4024078"/>
            <a:ext cx="305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Suitable for ground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86F624-68D7-4262-A295-2285659EE358}"/>
              </a:ext>
            </a:extLst>
          </p:cNvPr>
          <p:cNvSpPr txBox="1"/>
          <p:nvPr/>
        </p:nvSpPr>
        <p:spPr>
          <a:xfrm>
            <a:off x="9403575" y="1622060"/>
            <a:ext cx="275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 with COTS piping from flow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 testing of different impinging geometries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Transitions the liquid oxidizer to a gas</a:t>
            </a:r>
          </a:p>
        </p:txBody>
      </p:sp>
    </p:spTree>
    <p:extLst>
      <p:ext uri="{BB962C8B-B14F-4D97-AF65-F5344CB8AC3E}">
        <p14:creationId xmlns:p14="http://schemas.microsoft.com/office/powerpoint/2010/main" val="200267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Engine 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A3F2D7-C84A-4AB4-9748-7DC1382EA1F7}"/>
              </a:ext>
            </a:extLst>
          </p:cNvPr>
          <p:cNvSpPr txBox="1"/>
          <p:nvPr/>
        </p:nvSpPr>
        <p:spPr>
          <a:xfrm>
            <a:off x="8677138" y="852719"/>
            <a:ext cx="91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Nozzle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6802ED-9692-4D1B-B6F7-CECCDCFD8C9A}"/>
              </a:ext>
            </a:extLst>
          </p:cNvPr>
          <p:cNvSpPr txBox="1"/>
          <p:nvPr/>
        </p:nvSpPr>
        <p:spPr>
          <a:xfrm>
            <a:off x="788753" y="852719"/>
            <a:ext cx="409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Combustion Chamber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0F6676-4D54-49EF-9EED-55B50D361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264" y="1355725"/>
            <a:ext cx="2417726" cy="2357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5E4F4-D7CB-4AB0-9AA7-B3BAB8ABF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0" r="11023"/>
          <a:stretch/>
        </p:blipFill>
        <p:spPr>
          <a:xfrm>
            <a:off x="190130" y="1355725"/>
            <a:ext cx="3101172" cy="39956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6C164-0373-4E49-9C95-DD5ABDBB2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138" y="1318005"/>
            <a:ext cx="5732732" cy="2395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2BEC97-7138-494E-A635-F1CAC589683C}"/>
              </a:ext>
            </a:extLst>
          </p:cNvPr>
          <p:cNvSpPr txBox="1"/>
          <p:nvPr/>
        </p:nvSpPr>
        <p:spPr>
          <a:xfrm>
            <a:off x="3409663" y="3772035"/>
            <a:ext cx="28594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400 psi internal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a volume of fuel to support the defined mixture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Seals with the nozzle and injector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FD79B-0B0F-494D-AEEE-B420E1F7D6C5}"/>
              </a:ext>
            </a:extLst>
          </p:cNvPr>
          <p:cNvSpPr txBox="1"/>
          <p:nvPr/>
        </p:nvSpPr>
        <p:spPr>
          <a:xfrm>
            <a:off x="6387499" y="3772035"/>
            <a:ext cx="57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the hot gases within the combustion chamber using converging/diverging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Withstand a corrosive, high temperature environment</a:t>
            </a:r>
          </a:p>
        </p:txBody>
      </p:sp>
    </p:spTree>
    <p:extLst>
      <p:ext uri="{BB962C8B-B14F-4D97-AF65-F5344CB8AC3E}">
        <p14:creationId xmlns:p14="http://schemas.microsoft.com/office/powerpoint/2010/main" val="1983060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Manufacture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9F21A0-519D-4C43-85BA-7EEDBF12E33C}"/>
              </a:ext>
            </a:extLst>
          </p:cNvPr>
          <p:cNvGrpSpPr/>
          <p:nvPr/>
        </p:nvGrpSpPr>
        <p:grpSpPr>
          <a:xfrm>
            <a:off x="116898" y="1944860"/>
            <a:ext cx="3940540" cy="2804158"/>
            <a:chOff x="129394" y="1106333"/>
            <a:chExt cx="3940540" cy="2804158"/>
          </a:xfrm>
        </p:grpSpPr>
        <p:pic>
          <p:nvPicPr>
            <p:cNvPr id="13" name="Picture 12" descr="A close up of a machine&#10;&#10;Description automatically generated">
              <a:extLst>
                <a:ext uri="{FF2B5EF4-FFF2-40B4-BE49-F238E27FC236}">
                  <a16:creationId xmlns:a16="http://schemas.microsoft.com/office/drawing/2014/main" id="{A890AE5B-4097-49D5-AF89-9DE86EE75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64" y="1106333"/>
              <a:ext cx="3251200" cy="2438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5462FA-FB39-46FC-A952-D764F542E131}"/>
                </a:ext>
              </a:extLst>
            </p:cNvPr>
            <p:cNvSpPr txBox="1"/>
            <p:nvPr/>
          </p:nvSpPr>
          <p:spPr>
            <a:xfrm>
              <a:off x="129394" y="3541159"/>
              <a:ext cx="3940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Combustion chamber chucked on the lathe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B9C571-6CE8-4739-8480-4B0743B51E22}"/>
              </a:ext>
            </a:extLst>
          </p:cNvPr>
          <p:cNvGrpSpPr/>
          <p:nvPr/>
        </p:nvGrpSpPr>
        <p:grpSpPr>
          <a:xfrm>
            <a:off x="6838765" y="2845130"/>
            <a:ext cx="2625074" cy="2819401"/>
            <a:chOff x="6477037" y="753001"/>
            <a:chExt cx="2625074" cy="2819401"/>
          </a:xfrm>
        </p:grpSpPr>
        <p:pic>
          <p:nvPicPr>
            <p:cNvPr id="3" name="Picture 2" descr="A picture containing indoor, cup, sitting, coffee&#10;&#10;Description automatically generated">
              <a:extLst>
                <a:ext uri="{FF2B5EF4-FFF2-40B4-BE49-F238E27FC236}">
                  <a16:creationId xmlns:a16="http://schemas.microsoft.com/office/drawing/2014/main" id="{E49CEFD6-8817-489C-A7B0-508AF8C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14" y="753001"/>
              <a:ext cx="2411521" cy="21780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942C7F-B007-457F-91B7-2706438C7CD6}"/>
                </a:ext>
              </a:extLst>
            </p:cNvPr>
            <p:cNvSpPr txBox="1"/>
            <p:nvPr/>
          </p:nvSpPr>
          <p:spPr>
            <a:xfrm>
              <a:off x="6477037" y="2926071"/>
              <a:ext cx="2625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Molding the rubber into the combustion chamber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74775-46D5-41CB-AD50-9B35B1B7F446}"/>
              </a:ext>
            </a:extLst>
          </p:cNvPr>
          <p:cNvGrpSpPr/>
          <p:nvPr/>
        </p:nvGrpSpPr>
        <p:grpSpPr>
          <a:xfrm>
            <a:off x="6585289" y="214261"/>
            <a:ext cx="3251200" cy="2512194"/>
            <a:chOff x="3850788" y="3042402"/>
            <a:chExt cx="3251200" cy="2512194"/>
          </a:xfrm>
        </p:grpSpPr>
        <p:pic>
          <p:nvPicPr>
            <p:cNvPr id="11" name="Picture 10" descr="A picture containing table, sitting, engine&#10;&#10;Description automatically generated">
              <a:extLst>
                <a:ext uri="{FF2B5EF4-FFF2-40B4-BE49-F238E27FC236}">
                  <a16:creationId xmlns:a16="http://schemas.microsoft.com/office/drawing/2014/main" id="{D84CEEE4-9C47-46D6-BCB1-21418E39A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788" y="3042402"/>
              <a:ext cx="3251200" cy="214286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B30A9A-3107-49F0-B728-8C9586CB48A4}"/>
                </a:ext>
              </a:extLst>
            </p:cNvPr>
            <p:cNvSpPr txBox="1"/>
            <p:nvPr/>
          </p:nvSpPr>
          <p:spPr>
            <a:xfrm>
              <a:off x="3994482" y="5185264"/>
              <a:ext cx="2963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Assembly of the flow regulator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F24BC6-7A7C-47FE-A0B3-BB97CFA03E23}"/>
              </a:ext>
            </a:extLst>
          </p:cNvPr>
          <p:cNvGrpSpPr/>
          <p:nvPr/>
        </p:nvGrpSpPr>
        <p:grpSpPr>
          <a:xfrm>
            <a:off x="9463839" y="257809"/>
            <a:ext cx="2797663" cy="5453912"/>
            <a:chOff x="9222502" y="272742"/>
            <a:chExt cx="2797663" cy="5453912"/>
          </a:xfrm>
        </p:grpSpPr>
        <p:pic>
          <p:nvPicPr>
            <p:cNvPr id="10" name="Picture 9" descr="A picture containing sitting, dark, light, black&#10;&#10;Description automatically generated">
              <a:extLst>
                <a:ext uri="{FF2B5EF4-FFF2-40B4-BE49-F238E27FC236}">
                  <a16:creationId xmlns:a16="http://schemas.microsoft.com/office/drawing/2014/main" id="{2CE41AB3-26DF-4328-8D89-7AC5E2BD7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37" t="30860" r="5164" b="30615"/>
            <a:stretch/>
          </p:blipFill>
          <p:spPr>
            <a:xfrm rot="5400000">
              <a:off x="8344781" y="1779963"/>
              <a:ext cx="4553103" cy="15386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0F8EF0-0CA6-45A9-8832-4DA08383DE3F}"/>
                </a:ext>
              </a:extLst>
            </p:cNvPr>
            <p:cNvSpPr txBox="1"/>
            <p:nvPr/>
          </p:nvSpPr>
          <p:spPr>
            <a:xfrm>
              <a:off x="9222502" y="4803324"/>
              <a:ext cx="27976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Runaway fully assembled with the aluminum chamber, injector and graphite nozzle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EF13EA-1786-4D9C-9FDD-3B1B6AE5C0DA}"/>
              </a:ext>
            </a:extLst>
          </p:cNvPr>
          <p:cNvGrpSpPr/>
          <p:nvPr/>
        </p:nvGrpSpPr>
        <p:grpSpPr>
          <a:xfrm>
            <a:off x="4057439" y="844541"/>
            <a:ext cx="2378441" cy="4867180"/>
            <a:chOff x="9355109" y="512825"/>
            <a:chExt cx="2378441" cy="48671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5848291-35F8-4CEC-84ED-955DD190CD17}"/>
                </a:ext>
              </a:extLst>
            </p:cNvPr>
            <p:cNvGrpSpPr/>
            <p:nvPr/>
          </p:nvGrpSpPr>
          <p:grpSpPr>
            <a:xfrm>
              <a:off x="9438695" y="512825"/>
              <a:ext cx="2211268" cy="4242922"/>
              <a:chOff x="6534245" y="1401314"/>
              <a:chExt cx="2211268" cy="424292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13C7386-3C32-46A8-8990-049656888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6" y="1401314"/>
                <a:ext cx="2211267" cy="270351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AC5D91F-4E6B-4F0D-947A-CDF6CF17A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4245" y="4102425"/>
                <a:ext cx="2211268" cy="1541811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DBBD9B-D9EC-4F79-8CB0-A110287FFC66}"/>
                </a:ext>
              </a:extLst>
            </p:cNvPr>
            <p:cNvSpPr txBox="1"/>
            <p:nvPr/>
          </p:nvSpPr>
          <p:spPr>
            <a:xfrm>
              <a:off x="9355109" y="4733674"/>
              <a:ext cx="2378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Machining and assembly of impinging plate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25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1" y="239698"/>
            <a:ext cx="2570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Test</a:t>
            </a:r>
          </a:p>
        </p:txBody>
      </p:sp>
      <p:pic>
        <p:nvPicPr>
          <p:cNvPr id="4" name="Picture 3" descr="A picture containing outdoor, table, sitting, food&#10;&#10;Description automatically generated">
            <a:extLst>
              <a:ext uri="{FF2B5EF4-FFF2-40B4-BE49-F238E27FC236}">
                <a16:creationId xmlns:a16="http://schemas.microsoft.com/office/drawing/2014/main" id="{AA20C65B-1B05-4D3C-8954-F7283E89C0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3087559"/>
            <a:ext cx="3579406" cy="2266558"/>
          </a:xfrm>
          <a:prstGeom prst="rect">
            <a:avLst/>
          </a:prstGeom>
        </p:spPr>
      </p:pic>
      <p:pic>
        <p:nvPicPr>
          <p:cNvPr id="14" name="Picture 13" descr="A picture containing grass, outdoor, sitting, laying&#10;&#10;Description automatically generated">
            <a:extLst>
              <a:ext uri="{FF2B5EF4-FFF2-40B4-BE49-F238E27FC236}">
                <a16:creationId xmlns:a16="http://schemas.microsoft.com/office/drawing/2014/main" id="{51DCCCAA-FD63-4C14-9F07-123EAC6958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60" y="239698"/>
            <a:ext cx="3579406" cy="227538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4597D12-DE4E-45C8-BD2F-ADE49F0932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0" t="14010" r="43579" b="18644"/>
          <a:stretch/>
        </p:blipFill>
        <p:spPr>
          <a:xfrm>
            <a:off x="7581899" y="3327446"/>
            <a:ext cx="686557" cy="2344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21A8D-CE6A-4D8C-9E6A-9E432823120B}"/>
              </a:ext>
            </a:extLst>
          </p:cNvPr>
          <p:cNvGrpSpPr/>
          <p:nvPr/>
        </p:nvGrpSpPr>
        <p:grpSpPr>
          <a:xfrm>
            <a:off x="266331" y="1052777"/>
            <a:ext cx="2848727" cy="4441927"/>
            <a:chOff x="351673" y="834437"/>
            <a:chExt cx="2848727" cy="4441927"/>
          </a:xfrm>
        </p:grpSpPr>
        <p:pic>
          <p:nvPicPr>
            <p:cNvPr id="17" name="Picture 16" descr="A lit up city at night&#10;&#10;Description automatically generated">
              <a:extLst>
                <a:ext uri="{FF2B5EF4-FFF2-40B4-BE49-F238E27FC236}">
                  <a16:creationId xmlns:a16="http://schemas.microsoft.com/office/drawing/2014/main" id="{C5AA1D9D-CE20-4DA3-B158-A8A17015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73" y="3213859"/>
              <a:ext cx="2848727" cy="2062505"/>
            </a:xfrm>
            <a:prstGeom prst="rect">
              <a:avLst/>
            </a:prstGeom>
          </p:spPr>
        </p:pic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53EA561A-9B79-4024-A1B3-9DE24CF2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76" y="834437"/>
              <a:ext cx="2847120" cy="2369457"/>
            </a:xfrm>
            <a:prstGeom prst="rect">
              <a:avLst/>
            </a:prstGeom>
          </p:spPr>
        </p:pic>
      </p:grpSp>
      <p:pic>
        <p:nvPicPr>
          <p:cNvPr id="22" name="Picture 2" descr="https://scontent.fzty2-1.fna.fbcdn.net/v/t1.15752-9/52868298_429672384533886_3728991233175977984_n.jpg?_nc_cat=103&amp;_nc_ht=scontent.fzty2-1.fna&amp;oh=e0017e9b5478e4159cf5e088254289a0&amp;oe=5D219907">
            <a:extLst>
              <a:ext uri="{FF2B5EF4-FFF2-40B4-BE49-F238E27FC236}">
                <a16:creationId xmlns:a16="http://schemas.microsoft.com/office/drawing/2014/main" id="{92978DD8-9CBC-458E-AF54-17764407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92" y="3083267"/>
            <a:ext cx="3027800" cy="227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F427E1-2B56-401C-B78B-585232DEEFFE}"/>
              </a:ext>
            </a:extLst>
          </p:cNvPr>
          <p:cNvSpPr txBox="1"/>
          <p:nvPr/>
        </p:nvSpPr>
        <p:spPr>
          <a:xfrm>
            <a:off x="8521329" y="2553297"/>
            <a:ext cx="322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bunker for hot-fire tests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FA62B-32A0-4AA7-A3BE-A4405D034366}"/>
              </a:ext>
            </a:extLst>
          </p:cNvPr>
          <p:cNvSpPr txBox="1"/>
          <p:nvPr/>
        </p:nvSpPr>
        <p:spPr>
          <a:xfrm>
            <a:off x="8884027" y="5374246"/>
            <a:ext cx="2502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Hot-fire test 1 – Ignition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EBBA03-D31C-4E58-B086-37A43E128A5F}"/>
              </a:ext>
            </a:extLst>
          </p:cNvPr>
          <p:cNvSpPr txBox="1"/>
          <p:nvPr/>
        </p:nvSpPr>
        <p:spPr>
          <a:xfrm>
            <a:off x="3670672" y="1814633"/>
            <a:ext cx="2340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thrust and temperature data during the hot-fire test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9B443-45A2-4709-8262-051FDEFE6562}"/>
              </a:ext>
            </a:extLst>
          </p:cNvPr>
          <p:cNvCxnSpPr>
            <a:stCxn id="25" idx="2"/>
            <a:endCxn id="22" idx="0"/>
          </p:cNvCxnSpPr>
          <p:nvPr/>
        </p:nvCxnSpPr>
        <p:spPr>
          <a:xfrm>
            <a:off x="4840790" y="2737963"/>
            <a:ext cx="1121802" cy="345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D804D11-8065-4987-8B20-09A2073C7116}"/>
              </a:ext>
            </a:extLst>
          </p:cNvPr>
          <p:cNvSpPr txBox="1"/>
          <p:nvPr/>
        </p:nvSpPr>
        <p:spPr>
          <a:xfrm>
            <a:off x="6130432" y="1629967"/>
            <a:ext cx="201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 spark and igniter assembly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E6C01A-B31A-4A36-9C6F-E778ABC65425}"/>
              </a:ext>
            </a:extLst>
          </p:cNvPr>
          <p:cNvCxnSpPr>
            <a:cxnSpLocks/>
            <a:stCxn id="29" idx="2"/>
            <a:endCxn id="16" idx="0"/>
          </p:cNvCxnSpPr>
          <p:nvPr/>
        </p:nvCxnSpPr>
        <p:spPr>
          <a:xfrm>
            <a:off x="7140083" y="2276298"/>
            <a:ext cx="785095" cy="1051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7A93CF2-6D7E-432B-A81C-89B3CF2FB02B}"/>
              </a:ext>
            </a:extLst>
          </p:cNvPr>
          <p:cNvSpPr txBox="1"/>
          <p:nvPr/>
        </p:nvSpPr>
        <p:spPr>
          <a:xfrm>
            <a:off x="3935777" y="545999"/>
            <a:ext cx="3310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 impinging plate designs tested for impingement and desired flow rate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D70EE2-9DD1-45F6-8587-52A0A21AA66E}"/>
              </a:ext>
            </a:extLst>
          </p:cNvPr>
          <p:cNvCxnSpPr>
            <a:cxnSpLocks/>
            <a:stCxn id="34" idx="1"/>
            <a:endCxn id="18" idx="3"/>
          </p:cNvCxnSpPr>
          <p:nvPr/>
        </p:nvCxnSpPr>
        <p:spPr>
          <a:xfrm flipH="1">
            <a:off x="3114254" y="1007664"/>
            <a:ext cx="821523" cy="122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13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Senior Year</a:t>
            </a:r>
          </a:p>
        </p:txBody>
      </p: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188F2A9-EE57-44F3-B7D3-E4FAFC128F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824473"/>
            <a:ext cx="6349846" cy="4762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37465-ED4E-4CF3-8D2F-C8B16A298272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42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7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$9,000 and counting</a:t>
            </a:r>
          </a:p>
        </p:txBody>
      </p:sp>
    </p:spTree>
    <p:extLst>
      <p:ext uri="{BB962C8B-B14F-4D97-AF65-F5344CB8AC3E}">
        <p14:creationId xmlns:p14="http://schemas.microsoft.com/office/powerpoint/2010/main" val="106292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5829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Spaceport Competition</a:t>
            </a:r>
          </a:p>
        </p:txBody>
      </p:sp>
      <p:pic>
        <p:nvPicPr>
          <p:cNvPr id="2050" name="Picture 2" descr="Image result for spaceport america cup">
            <a:extLst>
              <a:ext uri="{FF2B5EF4-FFF2-40B4-BE49-F238E27FC236}">
                <a16:creationId xmlns:a16="http://schemas.microsoft.com/office/drawing/2014/main" id="{072F1001-5B18-4CFA-9ADC-C1FB84B2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5" y="902521"/>
            <a:ext cx="5594737" cy="143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aceport america cup">
            <a:extLst>
              <a:ext uri="{FF2B5EF4-FFF2-40B4-BE49-F238E27FC236}">
                <a16:creationId xmlns:a16="http://schemas.microsoft.com/office/drawing/2014/main" id="{C01AFB8B-D5E6-455B-812F-3A342799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091" y="2596915"/>
            <a:ext cx="5495851" cy="28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872D7F-F43B-47B2-B33E-4D6D1DF2BC37}"/>
              </a:ext>
            </a:extLst>
          </p:cNvPr>
          <p:cNvSpPr txBox="1"/>
          <p:nvPr/>
        </p:nvSpPr>
        <p:spPr>
          <a:xfrm>
            <a:off x="577664" y="1946491"/>
            <a:ext cx="520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Rocket competition hosted in New Mexico from June 16</a:t>
            </a:r>
            <a:r>
              <a:rPr lang="en-US" baseline="30000" dirty="0"/>
              <a:t>th</a:t>
            </a:r>
            <a:r>
              <a:rPr lang="en-US" dirty="0"/>
              <a:t> to June 20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teams to launch a rocket using COTS or experimental rocket engines to as close to 10,000/30,000 feet with full recovery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UNH SEDS will be competing in the 10,000-foot experimental hybrid engine category</a:t>
            </a:r>
          </a:p>
        </p:txBody>
      </p:sp>
    </p:spTree>
    <p:extLst>
      <p:ext uri="{BB962C8B-B14F-4D97-AF65-F5344CB8AC3E}">
        <p14:creationId xmlns:p14="http://schemas.microsoft.com/office/powerpoint/2010/main" val="2496034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37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Rocket Vehicle</a:t>
            </a:r>
          </a:p>
        </p:txBody>
      </p:sp>
      <p:pic>
        <p:nvPicPr>
          <p:cNvPr id="10" name="Picture 9" descr="A close up of a computer&#10;&#10;Description automatically generated">
            <a:extLst>
              <a:ext uri="{FF2B5EF4-FFF2-40B4-BE49-F238E27FC236}">
                <a16:creationId xmlns:a16="http://schemas.microsoft.com/office/drawing/2014/main" id="{A6FF99EE-B8DC-4118-8F6F-591BA2D976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33253" r="3242" b="36523"/>
          <a:stretch/>
        </p:blipFill>
        <p:spPr>
          <a:xfrm>
            <a:off x="266330" y="2334827"/>
            <a:ext cx="11530336" cy="1748902"/>
          </a:xfrm>
          <a:prstGeom prst="rect">
            <a:avLst/>
          </a:prstGeom>
        </p:spPr>
      </p:pic>
      <p:pic>
        <p:nvPicPr>
          <p:cNvPr id="1026" name="Picture 2" descr="14748NOS - NOS Nitrous Bottle Image">
            <a:extLst>
              <a:ext uri="{FF2B5EF4-FFF2-40B4-BE49-F238E27FC236}">
                <a16:creationId xmlns:a16="http://schemas.microsoft.com/office/drawing/2014/main" id="{8B12CCC9-A29F-466A-A7B2-49C65960A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3" b="90811" l="9949" r="89880">
                        <a14:foregroundMark x1="45455" y1="6862" x2="45455" y2="6862"/>
                        <a14:foregroundMark x1="50943" y1="5072" x2="47170" y2="6265"/>
                        <a14:foregroundMark x1="54202" y1="5549" x2="42710" y2="4833"/>
                        <a14:foregroundMark x1="49057" y1="6086" x2="56604" y2="6325"/>
                        <a14:foregroundMark x1="56432" y1="7697" x2="49571" y2="9606"/>
                        <a14:foregroundMark x1="32590" y1="51372" x2="32762" y2="47136"/>
                        <a14:foregroundMark x1="34820" y1="48986" x2="40309" y2="51313"/>
                        <a14:foregroundMark x1="53345" y1="49523" x2="53002" y2="51253"/>
                        <a14:foregroundMark x1="59348" y1="50119" x2="62779" y2="50060"/>
                        <a14:foregroundMark x1="31046" y1="88305" x2="49914" y2="90811"/>
                        <a14:foregroundMark x1="49914" y1="90811" x2="61947" y2="90521"/>
                        <a14:foregroundMark x1="25901" y1="88484" x2="24185" y2="87709"/>
                        <a14:backgroundMark x1="75643" y1="90334" x2="48542" y2="92601"/>
                        <a14:backgroundMark x1="35849" y1="91706" x2="17153" y2="88305"/>
                        <a14:backgroundMark x1="35506" y1="91647" x2="42196" y2="92124"/>
                        <a14:backgroundMark x1="17496" y1="87828" x2="23499" y2="89558"/>
                        <a14:backgroundMark x1="22642" y1="89081" x2="17153" y2="87112"/>
                        <a14:backgroundMark x1="18353" y1="86933" x2="20240" y2="88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19932" y="1281705"/>
            <a:ext cx="1155822" cy="38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02B803-80FD-406C-9D8B-1B47084006C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23269" r="33537" b="19381"/>
          <a:stretch/>
        </p:blipFill>
        <p:spPr>
          <a:xfrm rot="5245812">
            <a:off x="8653262" y="2798177"/>
            <a:ext cx="663512" cy="1108858"/>
          </a:xfrm>
          <a:prstGeom prst="rect">
            <a:avLst/>
          </a:prstGeom>
        </p:spPr>
      </p:pic>
      <p:pic>
        <p:nvPicPr>
          <p:cNvPr id="13" name="Picture 195">
            <a:extLst>
              <a:ext uri="{FF2B5EF4-FFF2-40B4-BE49-F238E27FC236}">
                <a16:creationId xmlns:a16="http://schemas.microsoft.com/office/drawing/2014/main" id="{DA493468-77BD-42EF-8C5A-F3165F77F9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5" r="35134"/>
          <a:stretch/>
        </p:blipFill>
        <p:spPr>
          <a:xfrm rot="5400000">
            <a:off x="1242700" y="2643797"/>
            <a:ext cx="383153" cy="1034937"/>
          </a:xfrm>
          <a:prstGeom prst="rect">
            <a:avLst/>
          </a:prstGeom>
        </p:spPr>
      </p:pic>
      <p:pic>
        <p:nvPicPr>
          <p:cNvPr id="14" name="Picture 212">
            <a:extLst>
              <a:ext uri="{FF2B5EF4-FFF2-40B4-BE49-F238E27FC236}">
                <a16:creationId xmlns:a16="http://schemas.microsoft.com/office/drawing/2014/main" id="{1DA33B43-3CFA-4EAA-8D6B-ADF7268F50A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6" r="35107"/>
          <a:stretch/>
        </p:blipFill>
        <p:spPr>
          <a:xfrm rot="16200000">
            <a:off x="2143691" y="2374601"/>
            <a:ext cx="750609" cy="17150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E75552-AC92-4430-BB14-A2256EFBD1FF}"/>
              </a:ext>
            </a:extLst>
          </p:cNvPr>
          <p:cNvSpPr txBox="1"/>
          <p:nvPr/>
        </p:nvSpPr>
        <p:spPr>
          <a:xfrm>
            <a:off x="1358374" y="1273839"/>
            <a:ext cx="2819926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Avionics</a:t>
            </a:r>
          </a:p>
          <a:p>
            <a:r>
              <a:rPr lang="en-US" sz="1050" dirty="0"/>
              <a:t>An electronics module responsible for GPS tracking, engine ignition and flow control, real-time data collection, and recovery triggers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4FAD2-79A5-4858-B888-00FC71945437}"/>
              </a:ext>
            </a:extLst>
          </p:cNvPr>
          <p:cNvSpPr txBox="1"/>
          <p:nvPr/>
        </p:nvSpPr>
        <p:spPr>
          <a:xfrm>
            <a:off x="2011239" y="4309332"/>
            <a:ext cx="29017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Recovery System</a:t>
            </a:r>
          </a:p>
          <a:p>
            <a:pPr algn="r"/>
            <a:r>
              <a:rPr lang="en-US" sz="1050" dirty="0"/>
              <a:t>A recovery module that is deployed at apogee to land the rocket safely back on Earth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75C4E-2BE6-4988-AB54-99496D384644}"/>
              </a:ext>
            </a:extLst>
          </p:cNvPr>
          <p:cNvSpPr txBox="1"/>
          <p:nvPr/>
        </p:nvSpPr>
        <p:spPr>
          <a:xfrm>
            <a:off x="5106608" y="1270169"/>
            <a:ext cx="2622303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Research Payload</a:t>
            </a:r>
          </a:p>
          <a:p>
            <a:r>
              <a:rPr lang="en-US" sz="1050" dirty="0"/>
              <a:t>A payload built in-house to collect data throughout flight for use in the future</a:t>
            </a:r>
          </a:p>
          <a:p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9E1BC-D587-412C-8F4F-45317E9E2995}"/>
              </a:ext>
            </a:extLst>
          </p:cNvPr>
          <p:cNvSpPr txBox="1"/>
          <p:nvPr/>
        </p:nvSpPr>
        <p:spPr>
          <a:xfrm>
            <a:off x="9440788" y="1278914"/>
            <a:ext cx="2391174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Throttle Control</a:t>
            </a:r>
          </a:p>
          <a:p>
            <a:r>
              <a:rPr lang="en-US" sz="1050" dirty="0"/>
              <a:t>A flow regulation system to insert oxidizer flow into the combustion chamber to provide thrust to the rocket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FB1D86-F4F0-41B4-8D6A-49767F7F3F49}"/>
              </a:ext>
            </a:extLst>
          </p:cNvPr>
          <p:cNvSpPr txBox="1"/>
          <p:nvPr/>
        </p:nvSpPr>
        <p:spPr>
          <a:xfrm>
            <a:off x="8476496" y="4313030"/>
            <a:ext cx="2705545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Runaway</a:t>
            </a:r>
          </a:p>
          <a:p>
            <a:pPr algn="r"/>
            <a:r>
              <a:rPr lang="en-US" sz="1050" dirty="0"/>
              <a:t>New Hampshire’s first hybrid rocket engine that utilizes a liquid oxidizer and solid fuel to propel its rocket to 10,000 feet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883EE3-14CD-43B1-B6F3-AF3A8AEA8F2B}"/>
              </a:ext>
            </a:extLst>
          </p:cNvPr>
          <p:cNvSpPr txBox="1"/>
          <p:nvPr/>
        </p:nvSpPr>
        <p:spPr>
          <a:xfrm>
            <a:off x="5458666" y="4311275"/>
            <a:ext cx="29017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u="sng" dirty="0"/>
              <a:t>Oxidizer Storage</a:t>
            </a:r>
          </a:p>
          <a:p>
            <a:pPr algn="r"/>
            <a:r>
              <a:rPr lang="en-US" sz="1050" dirty="0"/>
              <a:t>A pressurized vessel holding the liquid oxidizer to be pumped into the combustion chamber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A35078-2416-4C8F-A4B4-5294C783CE0F}"/>
              </a:ext>
            </a:extLst>
          </p:cNvPr>
          <p:cNvCxnSpPr>
            <a:cxnSpLocks/>
          </p:cNvCxnSpPr>
          <p:nvPr/>
        </p:nvCxnSpPr>
        <p:spPr>
          <a:xfrm flipH="1">
            <a:off x="1141432" y="1515970"/>
            <a:ext cx="303898" cy="1470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29DF7C-52C6-422A-AF66-96CE94B9B8D9}"/>
              </a:ext>
            </a:extLst>
          </p:cNvPr>
          <p:cNvCxnSpPr>
            <a:cxnSpLocks/>
          </p:cNvCxnSpPr>
          <p:nvPr/>
        </p:nvCxnSpPr>
        <p:spPr>
          <a:xfrm flipH="1">
            <a:off x="4340225" y="1514065"/>
            <a:ext cx="858474" cy="12855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714560-8961-4A3B-8321-D3C49DC4E3C2}"/>
              </a:ext>
            </a:extLst>
          </p:cNvPr>
          <p:cNvCxnSpPr>
            <a:cxnSpLocks/>
          </p:cNvCxnSpPr>
          <p:nvPr/>
        </p:nvCxnSpPr>
        <p:spPr>
          <a:xfrm>
            <a:off x="2832224" y="3579429"/>
            <a:ext cx="703576" cy="9688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6CBFC5-3499-47AD-A787-C8A3898013C5}"/>
              </a:ext>
            </a:extLst>
          </p:cNvPr>
          <p:cNvCxnSpPr>
            <a:cxnSpLocks/>
          </p:cNvCxnSpPr>
          <p:nvPr/>
        </p:nvCxnSpPr>
        <p:spPr>
          <a:xfrm>
            <a:off x="5959096" y="3573260"/>
            <a:ext cx="1042759" cy="9774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045376-9D3D-45B6-BD8B-50EDB4B838F1}"/>
              </a:ext>
            </a:extLst>
          </p:cNvPr>
          <p:cNvCxnSpPr>
            <a:cxnSpLocks/>
          </p:cNvCxnSpPr>
          <p:nvPr/>
        </p:nvCxnSpPr>
        <p:spPr>
          <a:xfrm flipH="1">
            <a:off x="8814280" y="1517766"/>
            <a:ext cx="720436" cy="1624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482033-426D-468E-B562-AF6FEB8C56CA}"/>
              </a:ext>
            </a:extLst>
          </p:cNvPr>
          <p:cNvCxnSpPr>
            <a:cxnSpLocks/>
          </p:cNvCxnSpPr>
          <p:nvPr/>
        </p:nvCxnSpPr>
        <p:spPr>
          <a:xfrm>
            <a:off x="9772415" y="3354987"/>
            <a:ext cx="612216" cy="119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9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5513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Engine Optimization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5CBDF3-D3CE-4A31-B2AB-60911CF9D755}"/>
              </a:ext>
            </a:extLst>
          </p:cNvPr>
          <p:cNvSpPr txBox="1"/>
          <p:nvPr/>
        </p:nvSpPr>
        <p:spPr>
          <a:xfrm>
            <a:off x="419100" y="1003300"/>
            <a:ext cx="536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the propulsion lead working on optimizing Runaway for integration into the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Team of 9 students in propulsion</a:t>
            </a:r>
          </a:p>
        </p:txBody>
      </p:sp>
    </p:spTree>
    <p:extLst>
      <p:ext uri="{BB962C8B-B14F-4D97-AF65-F5344CB8AC3E}">
        <p14:creationId xmlns:p14="http://schemas.microsoft.com/office/powerpoint/2010/main" val="2044448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29" y="239698"/>
            <a:ext cx="7537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3 – Project Management</a:t>
            </a:r>
          </a:p>
        </p:txBody>
      </p:sp>
      <p:pic>
        <p:nvPicPr>
          <p:cNvPr id="3" name="Picture 2" descr="A picture containing indoor, room, living, table&#10;&#10;Description automatically generated">
            <a:extLst>
              <a:ext uri="{FF2B5EF4-FFF2-40B4-BE49-F238E27FC236}">
                <a16:creationId xmlns:a16="http://schemas.microsoft.com/office/drawing/2014/main" id="{9CCE2FD4-7375-4D33-8BAB-1B2936C0F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239698"/>
            <a:ext cx="5552565" cy="2542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8C804-0C6D-4AA2-B984-00F7BBF2C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274" y="2887329"/>
            <a:ext cx="4630014" cy="2784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21B886-BB4E-4500-929D-A5CCA5B7E9BB}"/>
              </a:ext>
            </a:extLst>
          </p:cNvPr>
          <p:cNvSpPr txBox="1"/>
          <p:nvPr/>
        </p:nvSpPr>
        <p:spPr>
          <a:xfrm>
            <a:off x="2159000" y="296976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Chicken suit</a:t>
            </a:r>
          </a:p>
        </p:txBody>
      </p:sp>
    </p:spTree>
    <p:extLst>
      <p:ext uri="{BB962C8B-B14F-4D97-AF65-F5344CB8AC3E}">
        <p14:creationId xmlns:p14="http://schemas.microsoft.com/office/powerpoint/2010/main" val="338719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Background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B6A2A5D-EA6F-4DAD-A171-2B53E5F2F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701" y="303198"/>
            <a:ext cx="2420938" cy="52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indoor">
            <a:extLst>
              <a:ext uri="{FF2B5EF4-FFF2-40B4-BE49-F238E27FC236}">
                <a16:creationId xmlns:a16="http://schemas.microsoft.com/office/drawing/2014/main" id="{14ED7522-E9B3-47C8-BE2D-149E2855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10" y="3355385"/>
            <a:ext cx="272208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3ED5D3-3521-4E4D-8407-F40D788F0814}"/>
              </a:ext>
            </a:extLst>
          </p:cNvPr>
          <p:cNvSpPr txBox="1"/>
          <p:nvPr/>
        </p:nvSpPr>
        <p:spPr>
          <a:xfrm>
            <a:off x="0" y="882966"/>
            <a:ext cx="5988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mechanical engineering major and physics minor at the University of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UNH SEDS at the end of my freshman year and am the current President and Lead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Elected to the board of SEDS USA, the largest student-run space organization, as the Member at Large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E01B58-3DDE-4563-BA7D-876107E3F5EB}"/>
              </a:ext>
            </a:extLst>
          </p:cNvPr>
          <p:cNvSpPr/>
          <p:nvPr/>
        </p:nvSpPr>
        <p:spPr>
          <a:xfrm>
            <a:off x="284890" y="2646597"/>
            <a:ext cx="5849210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Job Experiences</a:t>
            </a:r>
            <a:br>
              <a:rPr lang="en-US" b="1" u="sng" dirty="0"/>
            </a:br>
            <a:r>
              <a:rPr lang="en-US" sz="400" b="1" u="sng" dirty="0"/>
              <a:t>___</a:t>
            </a:r>
            <a:endParaRPr lang="en-US" u="sng" dirty="0"/>
          </a:p>
          <a:p>
            <a:r>
              <a:rPr lang="en-US" dirty="0"/>
              <a:t>Summer 2018</a:t>
            </a:r>
          </a:p>
          <a:p>
            <a:r>
              <a:rPr lang="en-US" i="1" dirty="0"/>
              <a:t>Researcher at NIST on the mechanical behavior of Inconel in extreme conditions</a:t>
            </a:r>
            <a:br>
              <a:rPr lang="en-US" i="1" dirty="0"/>
            </a:br>
            <a:r>
              <a:rPr lang="en-US" sz="300" i="1" dirty="0"/>
              <a:t>___</a:t>
            </a:r>
            <a:endParaRPr lang="en-US" dirty="0"/>
          </a:p>
          <a:p>
            <a:r>
              <a:rPr lang="en-US" dirty="0"/>
              <a:t>2018-2019 School Year</a:t>
            </a:r>
          </a:p>
          <a:p>
            <a:r>
              <a:rPr lang="en-US" i="1" dirty="0"/>
              <a:t>Manufacturing engineering intern at TURBOCAM international focused on the affect tool coatings have on the lifetime of a tool</a:t>
            </a:r>
            <a:br>
              <a:rPr lang="en-US" i="1" dirty="0"/>
            </a:br>
            <a:r>
              <a:rPr lang="en-US" sz="400" i="1" dirty="0"/>
              <a:t>___</a:t>
            </a:r>
            <a:endParaRPr lang="en-US" dirty="0"/>
          </a:p>
          <a:p>
            <a:r>
              <a:rPr lang="en-US" dirty="0"/>
              <a:t>Summer 2019</a:t>
            </a:r>
          </a:p>
          <a:p>
            <a:r>
              <a:rPr lang="en-US" i="1" dirty="0"/>
              <a:t>Propulsion manufacturing intern at Rocket Lab USA focused on process improvement within printing, machining and welding</a:t>
            </a:r>
          </a:p>
        </p:txBody>
      </p:sp>
    </p:spTree>
    <p:extLst>
      <p:ext uri="{BB962C8B-B14F-4D97-AF65-F5344CB8AC3E}">
        <p14:creationId xmlns:p14="http://schemas.microsoft.com/office/powerpoint/2010/main" val="27886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048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3-Year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64475D-4073-444D-B6C3-9EDD82AFB8D5}"/>
              </a:ext>
            </a:extLst>
          </p:cNvPr>
          <p:cNvGrpSpPr/>
          <p:nvPr/>
        </p:nvGrpSpPr>
        <p:grpSpPr>
          <a:xfrm>
            <a:off x="1269715" y="1493861"/>
            <a:ext cx="914430" cy="3142982"/>
            <a:chOff x="18724962" y="1039766"/>
            <a:chExt cx="5935019" cy="23674596"/>
          </a:xfrm>
        </p:grpSpPr>
        <p:pic>
          <p:nvPicPr>
            <p:cNvPr id="11" name="Picture 178">
              <a:extLst>
                <a:ext uri="{FF2B5EF4-FFF2-40B4-BE49-F238E27FC236}">
                  <a16:creationId xmlns:a16="http://schemas.microsoft.com/office/drawing/2014/main" id="{F6FDB2E7-9E37-4AD7-8B48-FCB1A7735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24962" y="1039766"/>
              <a:ext cx="5935019" cy="23038402"/>
            </a:xfrm>
            <a:prstGeom prst="rect">
              <a:avLst/>
            </a:prstGeom>
          </p:spPr>
        </p:pic>
        <p:pic>
          <p:nvPicPr>
            <p:cNvPr id="12" name="Picture 195">
              <a:extLst>
                <a:ext uri="{FF2B5EF4-FFF2-40B4-BE49-F238E27FC236}">
                  <a16:creationId xmlns:a16="http://schemas.microsoft.com/office/drawing/2014/main" id="{35571854-506A-47CD-B26D-BE3B2A3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674522" y="6373765"/>
              <a:ext cx="3783882" cy="2193724"/>
            </a:xfrm>
            <a:prstGeom prst="rect">
              <a:avLst/>
            </a:prstGeom>
          </p:spPr>
        </p:pic>
        <p:pic>
          <p:nvPicPr>
            <p:cNvPr id="13" name="Picture 196">
              <a:extLst>
                <a:ext uri="{FF2B5EF4-FFF2-40B4-BE49-F238E27FC236}">
                  <a16:creationId xmlns:a16="http://schemas.microsoft.com/office/drawing/2014/main" id="{B05E8C2B-AA50-47C9-A9D0-C7276FA7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93711" y="18606120"/>
              <a:ext cx="2857092" cy="6108242"/>
            </a:xfrm>
            <a:prstGeom prst="rect">
              <a:avLst/>
            </a:prstGeom>
          </p:spPr>
        </p:pic>
        <p:pic>
          <p:nvPicPr>
            <p:cNvPr id="14" name="Picture 201">
              <a:extLst>
                <a:ext uri="{FF2B5EF4-FFF2-40B4-BE49-F238E27FC236}">
                  <a16:creationId xmlns:a16="http://schemas.microsoft.com/office/drawing/2014/main" id="{967EC424-0C12-498B-9270-71BA46B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871475" y="10567241"/>
              <a:ext cx="2901562" cy="6039127"/>
            </a:xfrm>
            <a:prstGeom prst="rect">
              <a:avLst/>
            </a:prstGeom>
          </p:spPr>
        </p:pic>
        <p:pic>
          <p:nvPicPr>
            <p:cNvPr id="15" name="Picture 206">
              <a:extLst>
                <a:ext uri="{FF2B5EF4-FFF2-40B4-BE49-F238E27FC236}">
                  <a16:creationId xmlns:a16="http://schemas.microsoft.com/office/drawing/2014/main" id="{F3ACB757-DA01-4115-B29A-09D3CC84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96956" y="8427468"/>
              <a:ext cx="2227768" cy="3341653"/>
            </a:xfrm>
            <a:prstGeom prst="rect">
              <a:avLst/>
            </a:prstGeom>
          </p:spPr>
        </p:pic>
        <p:pic>
          <p:nvPicPr>
            <p:cNvPr id="16" name="Picture 211">
              <a:extLst>
                <a:ext uri="{FF2B5EF4-FFF2-40B4-BE49-F238E27FC236}">
                  <a16:creationId xmlns:a16="http://schemas.microsoft.com/office/drawing/2014/main" id="{4A5DEAB8-D39D-446A-B443-8E8D9D7A1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563316" y="16685997"/>
              <a:ext cx="1747645" cy="2621465"/>
            </a:xfrm>
            <a:prstGeom prst="rect">
              <a:avLst/>
            </a:prstGeom>
          </p:spPr>
        </p:pic>
        <p:pic>
          <p:nvPicPr>
            <p:cNvPr id="17" name="Picture 212">
              <a:extLst>
                <a:ext uri="{FF2B5EF4-FFF2-40B4-BE49-F238E27FC236}">
                  <a16:creationId xmlns:a16="http://schemas.microsoft.com/office/drawing/2014/main" id="{939A3011-F0F6-4421-ACA4-BAACD570A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815322" y="4279163"/>
              <a:ext cx="3391035" cy="226069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D1A6586-3B0C-42F3-BBB6-D3251B2C2619}"/>
              </a:ext>
            </a:extLst>
          </p:cNvPr>
          <p:cNvSpPr txBox="1"/>
          <p:nvPr/>
        </p:nvSpPr>
        <p:spPr>
          <a:xfrm>
            <a:off x="1035949" y="984471"/>
            <a:ext cx="130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One</a:t>
            </a:r>
          </a:p>
          <a:p>
            <a:pPr algn="ctr"/>
            <a:r>
              <a:rPr lang="en-US" dirty="0"/>
              <a:t>2017-2018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3DDC7-F1AD-47CE-8C9F-2B96CF57EC23}"/>
              </a:ext>
            </a:extLst>
          </p:cNvPr>
          <p:cNvSpPr txBox="1"/>
          <p:nvPr/>
        </p:nvSpPr>
        <p:spPr>
          <a:xfrm>
            <a:off x="377179" y="4673111"/>
            <a:ext cx="26386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Rocket Building</a:t>
            </a:r>
          </a:p>
          <a:p>
            <a:pPr algn="ctr"/>
            <a:r>
              <a:rPr lang="en-US" sz="1400" i="1" dirty="0"/>
              <a:t>Simulating</a:t>
            </a:r>
          </a:p>
          <a:p>
            <a:pPr algn="ctr"/>
            <a:r>
              <a:rPr lang="en-US" sz="1400" i="1" dirty="0"/>
              <a:t>Launching</a:t>
            </a:r>
          </a:p>
          <a:p>
            <a:pPr algn="ctr"/>
            <a:r>
              <a:rPr lang="en-US" sz="1400" i="1" dirty="0"/>
              <a:t>Optimizing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AE0160-747B-462A-A682-C22E2EDD3418}"/>
              </a:ext>
            </a:extLst>
          </p:cNvPr>
          <p:cNvGrpSpPr/>
          <p:nvPr/>
        </p:nvGrpSpPr>
        <p:grpSpPr>
          <a:xfrm>
            <a:off x="5256963" y="957571"/>
            <a:ext cx="1667303" cy="4691859"/>
            <a:chOff x="5256963" y="1108497"/>
            <a:chExt cx="1667303" cy="46918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C07C72-98E7-4CC6-99C0-EBAE832763F0}"/>
                </a:ext>
              </a:extLst>
            </p:cNvPr>
            <p:cNvSpPr txBox="1"/>
            <p:nvPr/>
          </p:nvSpPr>
          <p:spPr>
            <a:xfrm>
              <a:off x="5374411" y="1108497"/>
              <a:ext cx="1443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Year Two</a:t>
              </a:r>
            </a:p>
            <a:p>
              <a:pPr algn="ctr"/>
              <a:r>
                <a:rPr lang="en-US" dirty="0"/>
                <a:t>2018-2019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0C9CE3-252F-42B9-8102-B0E5ECF6C8AB}"/>
                </a:ext>
              </a:extLst>
            </p:cNvPr>
            <p:cNvSpPr txBox="1"/>
            <p:nvPr/>
          </p:nvSpPr>
          <p:spPr>
            <a:xfrm>
              <a:off x="5256963" y="4815471"/>
              <a:ext cx="166730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Hybrid Engine</a:t>
              </a:r>
            </a:p>
            <a:p>
              <a:pPr algn="ctr"/>
              <a:r>
                <a:rPr lang="en-US" sz="1400" i="1" dirty="0"/>
                <a:t>Engine Design</a:t>
              </a:r>
            </a:p>
            <a:p>
              <a:pPr algn="ctr"/>
              <a:r>
                <a:rPr lang="en-US" sz="1400" i="1" dirty="0"/>
                <a:t>Manufacture</a:t>
              </a:r>
            </a:p>
            <a:p>
              <a:pPr algn="ctr"/>
              <a:r>
                <a:rPr lang="en-US" sz="1400" i="1" dirty="0"/>
                <a:t>Test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B6603A5-F67D-4596-808F-0C500FACDA51}"/>
                </a:ext>
              </a:extLst>
            </p:cNvPr>
            <p:cNvGrpSpPr/>
            <p:nvPr/>
          </p:nvGrpSpPr>
          <p:grpSpPr>
            <a:xfrm>
              <a:off x="5490320" y="1644789"/>
              <a:ext cx="1200592" cy="3300076"/>
              <a:chOff x="5597787" y="12059317"/>
              <a:chExt cx="1200592" cy="33000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D44133-937E-407C-9215-49CC882EF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0" t="27159" r="1951" b="27160"/>
              <a:stretch/>
            </p:blipFill>
            <p:spPr>
              <a:xfrm rot="5400000">
                <a:off x="4548045" y="13109059"/>
                <a:ext cx="3300076" cy="120059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3B09B-DFE8-4DD2-9369-F588E34EC44F}"/>
                  </a:ext>
                </a:extLst>
              </p:cNvPr>
              <p:cNvSpPr txBox="1"/>
              <p:nvPr/>
            </p:nvSpPr>
            <p:spPr>
              <a:xfrm rot="5400000">
                <a:off x="5577827" y="13358858"/>
                <a:ext cx="1258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>
                    <a:solidFill>
                      <a:schemeClr val="bg1"/>
                    </a:solidFill>
                  </a:rPr>
                  <a:t>Runaway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2871B0-42FB-4314-AE9F-655BE3D46B68}"/>
              </a:ext>
            </a:extLst>
          </p:cNvPr>
          <p:cNvSpPr txBox="1"/>
          <p:nvPr/>
        </p:nvSpPr>
        <p:spPr>
          <a:xfrm>
            <a:off x="9459426" y="4673111"/>
            <a:ext cx="19500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Hybrid Rocket</a:t>
            </a:r>
          </a:p>
          <a:p>
            <a:pPr algn="ctr"/>
            <a:r>
              <a:rPr lang="en-US" sz="1400" b="1" i="1" dirty="0"/>
              <a:t>Spaceport America Cup</a:t>
            </a:r>
          </a:p>
          <a:p>
            <a:pPr algn="ctr"/>
            <a:r>
              <a:rPr lang="en-US" sz="1400" i="1" dirty="0"/>
              <a:t>Rocket Vehicle</a:t>
            </a:r>
          </a:p>
          <a:p>
            <a:pPr algn="ctr"/>
            <a:r>
              <a:rPr lang="en-US" sz="1400" i="1" dirty="0"/>
              <a:t>Engine Optimization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C28447-218B-41D5-8E3F-4BAC755AC5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3"/>
          <a:stretch/>
        </p:blipFill>
        <p:spPr>
          <a:xfrm rot="16200000">
            <a:off x="8869098" y="2662216"/>
            <a:ext cx="3079462" cy="925196"/>
          </a:xfrm>
          <a:prstGeom prst="rect">
            <a:avLst/>
          </a:prstGeom>
        </p:spPr>
      </p:pic>
      <p:sp>
        <p:nvSpPr>
          <p:cNvPr id="28" name="Right Arrow 24">
            <a:extLst>
              <a:ext uri="{FF2B5EF4-FFF2-40B4-BE49-F238E27FC236}">
                <a16:creationId xmlns:a16="http://schemas.microsoft.com/office/drawing/2014/main" id="{6B5C6CEA-0C06-4BB6-9B81-C322D912B27E}"/>
              </a:ext>
            </a:extLst>
          </p:cNvPr>
          <p:cNvSpPr/>
          <p:nvPr/>
        </p:nvSpPr>
        <p:spPr>
          <a:xfrm>
            <a:off x="3045813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DFC19-B732-40B2-B805-01C378CFF0B4}"/>
              </a:ext>
            </a:extLst>
          </p:cNvPr>
          <p:cNvSpPr txBox="1"/>
          <p:nvPr/>
        </p:nvSpPr>
        <p:spPr>
          <a:xfrm>
            <a:off x="9712876" y="984471"/>
            <a:ext cx="1443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Year Three</a:t>
            </a:r>
          </a:p>
          <a:p>
            <a:pPr algn="ctr"/>
            <a:r>
              <a:rPr lang="en-US" dirty="0"/>
              <a:t>2019-2020</a:t>
            </a:r>
          </a:p>
        </p:txBody>
      </p:sp>
      <p:sp>
        <p:nvSpPr>
          <p:cNvPr id="31" name="Right Arrow 24">
            <a:extLst>
              <a:ext uri="{FF2B5EF4-FFF2-40B4-BE49-F238E27FC236}">
                <a16:creationId xmlns:a16="http://schemas.microsoft.com/office/drawing/2014/main" id="{B38B4132-9CD8-409C-AEF1-7B048A09DBCA}"/>
              </a:ext>
            </a:extLst>
          </p:cNvPr>
          <p:cNvSpPr/>
          <p:nvPr/>
        </p:nvSpPr>
        <p:spPr>
          <a:xfrm>
            <a:off x="7435902" y="2717830"/>
            <a:ext cx="1998693" cy="470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2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480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Year 1 – Sophomore Year</a:t>
            </a:r>
            <a:endParaRPr lang="en-US" sz="3200" dirty="0"/>
          </a:p>
        </p:txBody>
      </p:sp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F9A486-23C6-440A-BF9F-6072BB3A9D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8208"/>
          <a:stretch/>
        </p:blipFill>
        <p:spPr>
          <a:xfrm>
            <a:off x="5575824" y="239698"/>
            <a:ext cx="6349846" cy="476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FD9292-A604-40A9-86FA-433BF9E765F0}"/>
              </a:ext>
            </a:extLst>
          </p:cNvPr>
          <p:cNvSpPr txBox="1"/>
          <p:nvPr/>
        </p:nvSpPr>
        <p:spPr>
          <a:xfrm>
            <a:off x="5966293" y="5025680"/>
            <a:ext cx="660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SEDS Rocketry Competition, May 2018, Maine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CA20F-79F1-48DE-88FF-28FD4DBD5DF5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14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4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$2,250</a:t>
            </a:r>
          </a:p>
        </p:txBody>
      </p:sp>
    </p:spTree>
    <p:extLst>
      <p:ext uri="{BB962C8B-B14F-4D97-AF65-F5344CB8AC3E}">
        <p14:creationId xmlns:p14="http://schemas.microsoft.com/office/powerpoint/2010/main" val="413364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Rocket Building</a:t>
            </a:r>
          </a:p>
        </p:txBody>
      </p:sp>
      <p:grpSp>
        <p:nvGrpSpPr>
          <p:cNvPr id="14" name="Group 177">
            <a:extLst>
              <a:ext uri="{FF2B5EF4-FFF2-40B4-BE49-F238E27FC236}">
                <a16:creationId xmlns:a16="http://schemas.microsoft.com/office/drawing/2014/main" id="{AB5D610D-127F-4922-9D01-279BF26E1285}"/>
              </a:ext>
            </a:extLst>
          </p:cNvPr>
          <p:cNvGrpSpPr/>
          <p:nvPr/>
        </p:nvGrpSpPr>
        <p:grpSpPr>
          <a:xfrm rot="16200000">
            <a:off x="3910556" y="-2311519"/>
            <a:ext cx="4542362" cy="11023036"/>
            <a:chOff x="14799974" y="-466759"/>
            <a:chExt cx="11628868" cy="24996883"/>
          </a:xfrm>
        </p:grpSpPr>
        <p:pic>
          <p:nvPicPr>
            <p:cNvPr id="15" name="Picture 178">
              <a:extLst>
                <a:ext uri="{FF2B5EF4-FFF2-40B4-BE49-F238E27FC236}">
                  <a16:creationId xmlns:a16="http://schemas.microsoft.com/office/drawing/2014/main" id="{ADAF396C-C3C7-4742-8F4D-B2F7EC6A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0021" y="13394"/>
              <a:ext cx="5935019" cy="23038404"/>
            </a:xfrm>
            <a:prstGeom prst="rect">
              <a:avLst/>
            </a:prstGeom>
          </p:spPr>
        </p:pic>
        <p:pic>
          <p:nvPicPr>
            <p:cNvPr id="16" name="Picture 195">
              <a:extLst>
                <a:ext uri="{FF2B5EF4-FFF2-40B4-BE49-F238E27FC236}">
                  <a16:creationId xmlns:a16="http://schemas.microsoft.com/office/drawing/2014/main" id="{972A5202-261B-47BE-9127-890E19460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223842" y="5333999"/>
              <a:ext cx="3783882" cy="2193724"/>
            </a:xfrm>
            <a:prstGeom prst="rect">
              <a:avLst/>
            </a:prstGeom>
          </p:spPr>
        </p:pic>
        <p:pic>
          <p:nvPicPr>
            <p:cNvPr id="17" name="Picture 196">
              <a:extLst>
                <a:ext uri="{FF2B5EF4-FFF2-40B4-BE49-F238E27FC236}">
                  <a16:creationId xmlns:a16="http://schemas.microsoft.com/office/drawing/2014/main" id="{77BA70A3-0748-4E98-B479-10DE19C5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43031" y="17566354"/>
              <a:ext cx="2857092" cy="6108242"/>
            </a:xfrm>
            <a:prstGeom prst="rect">
              <a:avLst/>
            </a:prstGeom>
          </p:spPr>
        </p:pic>
        <p:pic>
          <p:nvPicPr>
            <p:cNvPr id="18" name="Picture 201">
              <a:extLst>
                <a:ext uri="{FF2B5EF4-FFF2-40B4-BE49-F238E27FC236}">
                  <a16:creationId xmlns:a16="http://schemas.microsoft.com/office/drawing/2014/main" id="{768DD4BD-36DD-4C9A-8C41-B0D0E7B32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9420795" y="9527475"/>
              <a:ext cx="2901562" cy="6039127"/>
            </a:xfrm>
            <a:prstGeom prst="rect">
              <a:avLst/>
            </a:prstGeom>
          </p:spPr>
        </p:pic>
        <p:pic>
          <p:nvPicPr>
            <p:cNvPr id="19" name="Picture 206">
              <a:extLst>
                <a:ext uri="{FF2B5EF4-FFF2-40B4-BE49-F238E27FC236}">
                  <a16:creationId xmlns:a16="http://schemas.microsoft.com/office/drawing/2014/main" id="{E982F8DF-D3B5-486D-B46A-8D9AF6DB6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946276" y="7387702"/>
              <a:ext cx="2227768" cy="3341653"/>
            </a:xfrm>
            <a:prstGeom prst="rect">
              <a:avLst/>
            </a:prstGeom>
          </p:spPr>
        </p:pic>
        <p:pic>
          <p:nvPicPr>
            <p:cNvPr id="20" name="Picture 211">
              <a:extLst>
                <a:ext uri="{FF2B5EF4-FFF2-40B4-BE49-F238E27FC236}">
                  <a16:creationId xmlns:a16="http://schemas.microsoft.com/office/drawing/2014/main" id="{EA41089D-A0FD-4D71-ABF5-0AFED6C9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112637" y="15646231"/>
              <a:ext cx="1747644" cy="2621465"/>
            </a:xfrm>
            <a:prstGeom prst="rect">
              <a:avLst/>
            </a:prstGeom>
          </p:spPr>
        </p:pic>
        <p:pic>
          <p:nvPicPr>
            <p:cNvPr id="21" name="Picture 212">
              <a:extLst>
                <a:ext uri="{FF2B5EF4-FFF2-40B4-BE49-F238E27FC236}">
                  <a16:creationId xmlns:a16="http://schemas.microsoft.com/office/drawing/2014/main" id="{08BD0DAD-DD93-459F-8331-B473E0FD8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9364642" y="3239397"/>
              <a:ext cx="3391035" cy="2260690"/>
            </a:xfrm>
            <a:prstGeom prst="rect">
              <a:avLst/>
            </a:prstGeom>
          </p:spPr>
        </p:pic>
        <p:sp>
          <p:nvSpPr>
            <p:cNvPr id="60" name="TextBox 128">
              <a:extLst>
                <a:ext uri="{FF2B5EF4-FFF2-40B4-BE49-F238E27FC236}">
                  <a16:creationId xmlns:a16="http://schemas.microsoft.com/office/drawing/2014/main" id="{9BB19331-222E-43C2-BA7B-5D0871F7FCA9}"/>
                </a:ext>
              </a:extLst>
            </p:cNvPr>
            <p:cNvSpPr txBox="1"/>
            <p:nvPr/>
          </p:nvSpPr>
          <p:spPr>
            <a:xfrm rot="5400000">
              <a:off x="23246363" y="17120939"/>
              <a:ext cx="4749687" cy="1615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Staging Coupler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Supports stage separation at sustainer ignition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8" name="TextBox 52">
              <a:extLst>
                <a:ext uri="{FF2B5EF4-FFF2-40B4-BE49-F238E27FC236}">
                  <a16:creationId xmlns:a16="http://schemas.microsoft.com/office/drawing/2014/main" id="{7038C35E-5C27-465F-82F0-5392BC38B34E}"/>
                </a:ext>
              </a:extLst>
            </p:cNvPr>
            <p:cNvSpPr txBox="1"/>
            <p:nvPr/>
          </p:nvSpPr>
          <p:spPr>
            <a:xfrm rot="5400000">
              <a:off x="15879399" y="21978611"/>
              <a:ext cx="3487756" cy="1615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Booster Engine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Initiates flight with a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0.7 second burn time</a:t>
              </a:r>
            </a:p>
          </p:txBody>
        </p:sp>
        <p:sp>
          <p:nvSpPr>
            <p:cNvPr id="55" name="TextBox 60">
              <a:extLst>
                <a:ext uri="{FF2B5EF4-FFF2-40B4-BE49-F238E27FC236}">
                  <a16:creationId xmlns:a16="http://schemas.microsoft.com/office/drawing/2014/main" id="{5DAE2E7C-CBD9-4B4C-9344-CC70C23E9C70}"/>
                </a:ext>
              </a:extLst>
            </p:cNvPr>
            <p:cNvSpPr txBox="1"/>
            <p:nvPr/>
          </p:nvSpPr>
          <p:spPr>
            <a:xfrm rot="5400000">
              <a:off x="22070572" y="445188"/>
              <a:ext cx="3548221" cy="202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Drogue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small parachute deployed at sustainer apogee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2" name="TextBox 68">
              <a:extLst>
                <a:ext uri="{FF2B5EF4-FFF2-40B4-BE49-F238E27FC236}">
                  <a16:creationId xmlns:a16="http://schemas.microsoft.com/office/drawing/2014/main" id="{C115CC4E-E74F-4CB6-9713-7FA7D1B35946}"/>
                </a:ext>
              </a:extLst>
            </p:cNvPr>
            <p:cNvSpPr txBox="1"/>
            <p:nvPr/>
          </p:nvSpPr>
          <p:spPr>
            <a:xfrm rot="5400000">
              <a:off x="22189379" y="21332042"/>
              <a:ext cx="3302918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Aft Fins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Provides stability to the rocket before stage separation</a:t>
              </a:r>
            </a:p>
          </p:txBody>
        </p:sp>
        <p:sp>
          <p:nvSpPr>
            <p:cNvPr id="49" name="TextBox 76">
              <a:extLst>
                <a:ext uri="{FF2B5EF4-FFF2-40B4-BE49-F238E27FC236}">
                  <a16:creationId xmlns:a16="http://schemas.microsoft.com/office/drawing/2014/main" id="{98AC801D-4D2B-408D-9123-BD7E0776819F}"/>
                </a:ext>
              </a:extLst>
            </p:cNvPr>
            <p:cNvSpPr txBox="1"/>
            <p:nvPr/>
          </p:nvSpPr>
          <p:spPr>
            <a:xfrm rot="5400000">
              <a:off x="22981139" y="6140801"/>
              <a:ext cx="4859566" cy="2028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Electronics Bay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Houses the TeleMega GPS and controls both parachute deployment and sustainer ignition</a:t>
              </a:r>
              <a:endParaRPr lang="en-US" sz="11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6" name="TextBox 84">
              <a:extLst>
                <a:ext uri="{FF2B5EF4-FFF2-40B4-BE49-F238E27FC236}">
                  <a16:creationId xmlns:a16="http://schemas.microsoft.com/office/drawing/2014/main" id="{8FBEB4A5-AD5F-46BE-BABD-9264C928F521}"/>
                </a:ext>
              </a:extLst>
            </p:cNvPr>
            <p:cNvSpPr txBox="1"/>
            <p:nvPr/>
          </p:nvSpPr>
          <p:spPr>
            <a:xfrm rot="5400000">
              <a:off x="14986853" y="11601984"/>
              <a:ext cx="4859568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Sustainer Engine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Propels the rocket to max altitude after booster burnout; 1.7 second burn time</a:t>
              </a:r>
            </a:p>
          </p:txBody>
        </p:sp>
        <p:sp>
          <p:nvSpPr>
            <p:cNvPr id="43" name="TextBox 93">
              <a:extLst>
                <a:ext uri="{FF2B5EF4-FFF2-40B4-BE49-F238E27FC236}">
                  <a16:creationId xmlns:a16="http://schemas.microsoft.com/office/drawing/2014/main" id="{63F820C9-EEC5-40A7-8239-B9299E7E3EF0}"/>
                </a:ext>
              </a:extLst>
            </p:cNvPr>
            <p:cNvSpPr txBox="1"/>
            <p:nvPr/>
          </p:nvSpPr>
          <p:spPr>
            <a:xfrm rot="5400000">
              <a:off x="13410944" y="17682911"/>
              <a:ext cx="5210181" cy="1615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Booster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large parachute to slow the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booster to a safe landing speed</a:t>
              </a:r>
            </a:p>
          </p:txBody>
        </p:sp>
        <p:sp>
          <p:nvSpPr>
            <p:cNvPr id="40" name="TextBox 104">
              <a:extLst>
                <a:ext uri="{FF2B5EF4-FFF2-40B4-BE49-F238E27FC236}">
                  <a16:creationId xmlns:a16="http://schemas.microsoft.com/office/drawing/2014/main" id="{79F878DB-300A-4B6B-8120-5E84AC895DB1}"/>
                </a:ext>
              </a:extLst>
            </p:cNvPr>
            <p:cNvSpPr txBox="1"/>
            <p:nvPr/>
          </p:nvSpPr>
          <p:spPr>
            <a:xfrm rot="5400000">
              <a:off x="21527940" y="11464087"/>
              <a:ext cx="463418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Forward Fins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Provides stability to 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the sustainer after stage separation</a:t>
              </a:r>
            </a:p>
          </p:txBody>
        </p:sp>
        <p:sp>
          <p:nvSpPr>
            <p:cNvPr id="37" name="TextBox 112">
              <a:extLst>
                <a:ext uri="{FF2B5EF4-FFF2-40B4-BE49-F238E27FC236}">
                  <a16:creationId xmlns:a16="http://schemas.microsoft.com/office/drawing/2014/main" id="{F4695E3A-099C-4FE3-BF6B-B52024F23A20}"/>
                </a:ext>
              </a:extLst>
            </p:cNvPr>
            <p:cNvSpPr txBox="1"/>
            <p:nvPr/>
          </p:nvSpPr>
          <p:spPr>
            <a:xfrm rot="5400000">
              <a:off x="13372752" y="6559207"/>
              <a:ext cx="488337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Sustainer Parachute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larger main parachute that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slows the sustainer to a safe landing speed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4" name="TextBox 120">
              <a:extLst>
                <a:ext uri="{FF2B5EF4-FFF2-40B4-BE49-F238E27FC236}">
                  <a16:creationId xmlns:a16="http://schemas.microsoft.com/office/drawing/2014/main" id="{4750AAE8-B9E0-48D5-87DC-FFED0BAADCF4}"/>
                </a:ext>
              </a:extLst>
            </p:cNvPr>
            <p:cNvSpPr txBox="1"/>
            <p:nvPr/>
          </p:nvSpPr>
          <p:spPr>
            <a:xfrm rot="5400000">
              <a:off x="15181585" y="960463"/>
              <a:ext cx="4883379" cy="2028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>
                  <a:latin typeface="Optima" charset="0"/>
                  <a:ea typeface="Optima" charset="0"/>
                  <a:cs typeface="Optima" charset="0"/>
                </a:rPr>
                <a:t>Custom Nose Cone</a:t>
              </a:r>
            </a:p>
            <a:p>
              <a:r>
                <a:rPr lang="en-US" sz="1050" dirty="0">
                  <a:latin typeface="Optima" charset="0"/>
                  <a:ea typeface="Optima" charset="0"/>
                  <a:cs typeface="Optima" charset="0"/>
                </a:rPr>
                <a:t>A 3D printed nose cone that houses the drogue parachute and connects directly to the electronics bay</a:t>
              </a:r>
              <a:endParaRPr lang="en-US" sz="1000" dirty="0"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17C85E-22D5-4DF2-8344-18757E53C5FB}"/>
              </a:ext>
            </a:extLst>
          </p:cNvPr>
          <p:cNvCxnSpPr>
            <a:cxnSpLocks/>
          </p:cNvCxnSpPr>
          <p:nvPr/>
        </p:nvCxnSpPr>
        <p:spPr>
          <a:xfrm>
            <a:off x="2121694" y="1776413"/>
            <a:ext cx="497670" cy="1259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992E47-B603-4828-806E-F956E1A7ABB0}"/>
              </a:ext>
            </a:extLst>
          </p:cNvPr>
          <p:cNvCxnSpPr>
            <a:cxnSpLocks/>
          </p:cNvCxnSpPr>
          <p:nvPr/>
        </p:nvCxnSpPr>
        <p:spPr>
          <a:xfrm>
            <a:off x="2619364" y="1163959"/>
            <a:ext cx="1067012" cy="1872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9AF2FE-1005-4A9D-8129-8363AE3A0775}"/>
              </a:ext>
            </a:extLst>
          </p:cNvPr>
          <p:cNvCxnSpPr>
            <a:cxnSpLocks/>
          </p:cNvCxnSpPr>
          <p:nvPr/>
        </p:nvCxnSpPr>
        <p:spPr>
          <a:xfrm flipH="1">
            <a:off x="6764095" y="1781829"/>
            <a:ext cx="352400" cy="798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25ACAF0-FA50-4BAA-9EB0-B3D81AA3BD9B}"/>
              </a:ext>
            </a:extLst>
          </p:cNvPr>
          <p:cNvCxnSpPr>
            <a:cxnSpLocks/>
          </p:cNvCxnSpPr>
          <p:nvPr/>
        </p:nvCxnSpPr>
        <p:spPr>
          <a:xfrm flipH="1">
            <a:off x="7364043" y="1171213"/>
            <a:ext cx="466600" cy="1612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A4FB446-6971-458A-8DDD-D2F3F5C5AF84}"/>
              </a:ext>
            </a:extLst>
          </p:cNvPr>
          <p:cNvCxnSpPr>
            <a:cxnSpLocks/>
          </p:cNvCxnSpPr>
          <p:nvPr/>
        </p:nvCxnSpPr>
        <p:spPr>
          <a:xfrm flipH="1">
            <a:off x="9766380" y="1779666"/>
            <a:ext cx="330237" cy="859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7B2F0F6-C5C3-440D-9510-63BE36D294C6}"/>
              </a:ext>
            </a:extLst>
          </p:cNvPr>
          <p:cNvCxnSpPr>
            <a:cxnSpLocks/>
          </p:cNvCxnSpPr>
          <p:nvPr/>
        </p:nvCxnSpPr>
        <p:spPr>
          <a:xfrm flipH="1">
            <a:off x="2128296" y="3277567"/>
            <a:ext cx="216042" cy="935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AAF06D-D328-4504-BB73-DF0B917D477C}"/>
              </a:ext>
            </a:extLst>
          </p:cNvPr>
          <p:cNvCxnSpPr>
            <a:cxnSpLocks/>
          </p:cNvCxnSpPr>
          <p:nvPr/>
        </p:nvCxnSpPr>
        <p:spPr>
          <a:xfrm flipH="1">
            <a:off x="4670368" y="3210418"/>
            <a:ext cx="246042" cy="1710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A84DFA-79C4-416C-BACE-FF1DCEC4887B}"/>
              </a:ext>
            </a:extLst>
          </p:cNvPr>
          <p:cNvCxnSpPr>
            <a:cxnSpLocks/>
          </p:cNvCxnSpPr>
          <p:nvPr/>
        </p:nvCxnSpPr>
        <p:spPr>
          <a:xfrm flipH="1">
            <a:off x="6657126" y="3061882"/>
            <a:ext cx="322555" cy="1229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EED98CE-5118-40FA-A5ED-45B34AC6C3C4}"/>
              </a:ext>
            </a:extLst>
          </p:cNvPr>
          <p:cNvCxnSpPr>
            <a:cxnSpLocks/>
          </p:cNvCxnSpPr>
          <p:nvPr/>
        </p:nvCxnSpPr>
        <p:spPr>
          <a:xfrm flipH="1">
            <a:off x="7698082" y="3087641"/>
            <a:ext cx="463236" cy="1829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0F819A-3719-4531-84C1-FD35CBB080F7}"/>
              </a:ext>
            </a:extLst>
          </p:cNvPr>
          <p:cNvCxnSpPr>
            <a:cxnSpLocks/>
          </p:cNvCxnSpPr>
          <p:nvPr/>
        </p:nvCxnSpPr>
        <p:spPr>
          <a:xfrm>
            <a:off x="9494212" y="3135224"/>
            <a:ext cx="752307" cy="1153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4F9527C-0423-413A-8659-53EEBC8CD381}"/>
              </a:ext>
            </a:extLst>
          </p:cNvPr>
          <p:cNvCxnSpPr>
            <a:cxnSpLocks/>
          </p:cNvCxnSpPr>
          <p:nvPr/>
        </p:nvCxnSpPr>
        <p:spPr>
          <a:xfrm>
            <a:off x="2619364" y="1168721"/>
            <a:ext cx="5197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F8A1455-13DA-4B98-A716-8DED60ECC960}"/>
              </a:ext>
            </a:extLst>
          </p:cNvPr>
          <p:cNvCxnSpPr>
            <a:cxnSpLocks/>
          </p:cNvCxnSpPr>
          <p:nvPr/>
        </p:nvCxnSpPr>
        <p:spPr>
          <a:xfrm>
            <a:off x="6374922" y="1779448"/>
            <a:ext cx="746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C8D0FB1-B675-401C-934D-12837552B48B}"/>
              </a:ext>
            </a:extLst>
          </p:cNvPr>
          <p:cNvCxnSpPr>
            <a:cxnSpLocks/>
          </p:cNvCxnSpPr>
          <p:nvPr/>
        </p:nvCxnSpPr>
        <p:spPr>
          <a:xfrm>
            <a:off x="7700463" y="4919864"/>
            <a:ext cx="292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7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Simulating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C6DBA97-5858-4A47-8A31-09A3FEAE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14" y="2296889"/>
            <a:ext cx="4554052" cy="3415541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1AA5DF4-63FD-4123-8B42-4F64EAE33F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" y="914285"/>
            <a:ext cx="4570536" cy="3427902"/>
          </a:xfrm>
          <a:prstGeom prst="rect">
            <a:avLst/>
          </a:prstGeom>
        </p:spPr>
      </p:pic>
      <p:graphicFrame>
        <p:nvGraphicFramePr>
          <p:cNvPr id="16" name="Table 644">
            <a:extLst>
              <a:ext uri="{FF2B5EF4-FFF2-40B4-BE49-F238E27FC236}">
                <a16:creationId xmlns:a16="http://schemas.microsoft.com/office/drawing/2014/main" id="{83066B25-1CFE-42FB-BA92-99236D525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18668"/>
              </p:ext>
            </p:extLst>
          </p:nvPr>
        </p:nvGraphicFramePr>
        <p:xfrm>
          <a:off x="249847" y="4371433"/>
          <a:ext cx="5703682" cy="1371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12379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13949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977774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  <a:gridCol w="1122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0708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Reported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Measured Max Thrust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Reported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Optima" charset="0"/>
                          <a:ea typeface="Optima" charset="0"/>
                          <a:cs typeface="Optima" charset="0"/>
                        </a:rPr>
                        <a:t>Measured Total Impulse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Engine:</a:t>
                      </a:r>
                    </a:p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H399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545.8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549.6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282.2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277.1</a:t>
                      </a:r>
                      <a:r>
                        <a:rPr lang="en-US" sz="12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N-s</a:t>
                      </a:r>
                      <a:endParaRPr lang="en-US" sz="12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28070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Engine:</a:t>
                      </a:r>
                    </a:p>
                    <a:p>
                      <a:pPr algn="ctr"/>
                      <a:r>
                        <a:rPr lang="en-US" sz="1200" b="1" dirty="0">
                          <a:latin typeface="Optima" charset="0"/>
                          <a:ea typeface="Optima" charset="0"/>
                          <a:cs typeface="Optima" charset="0"/>
                        </a:rPr>
                        <a:t>Cesaroni I204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356.8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329.7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347.7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Optima" charset="0"/>
                          <a:ea typeface="Optima" charset="0"/>
                          <a:cs typeface="Optima" charset="0"/>
                        </a:rPr>
                        <a:t>322.7 N-s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17" name="Picture 16" descr="A group of people walking on a beach near a body of water&#10;&#10;Description automatically generated">
            <a:extLst>
              <a:ext uri="{FF2B5EF4-FFF2-40B4-BE49-F238E27FC236}">
                <a16:creationId xmlns:a16="http://schemas.microsoft.com/office/drawing/2014/main" id="{9200B9B3-3BB2-4747-A081-E88B519228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34" y="262465"/>
            <a:ext cx="2553412" cy="1707802"/>
          </a:xfrm>
          <a:prstGeom prst="rect">
            <a:avLst/>
          </a:prstGeom>
        </p:spPr>
      </p:pic>
      <p:pic>
        <p:nvPicPr>
          <p:cNvPr id="18" name="Picture 17" descr="https://lh5.googleusercontent.com/_Q29ix3APbU-U1WzBrXV51nmRaJ8TkwBJcELxm0WclJS2MdSsEo85NoRjnN1Xvq4SENiR7Rm002o7T8I4j4r7gjzbj08-XOmuUl0TmYCWufrQPxqqlbMtoDVISx0GQjeFAe_nCEw">
            <a:extLst>
              <a:ext uri="{FF2B5EF4-FFF2-40B4-BE49-F238E27FC236}">
                <a16:creationId xmlns:a16="http://schemas.microsoft.com/office/drawing/2014/main" id="{753DFE11-F0A7-4B8D-8C91-40907F74CC6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66" y="1202359"/>
            <a:ext cx="1834925" cy="279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35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Launching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pic>
        <p:nvPicPr>
          <p:cNvPr id="20" name="Picture 19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EA7C2306-A0EF-4E13-AEE1-96C53DA516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1140160"/>
            <a:ext cx="3946027" cy="2630684"/>
          </a:xfrm>
          <a:prstGeom prst="rect">
            <a:avLst/>
          </a:prstGeom>
        </p:spPr>
      </p:pic>
      <p:graphicFrame>
        <p:nvGraphicFramePr>
          <p:cNvPr id="21" name="Table 644">
            <a:extLst>
              <a:ext uri="{FF2B5EF4-FFF2-40B4-BE49-F238E27FC236}">
                <a16:creationId xmlns:a16="http://schemas.microsoft.com/office/drawing/2014/main" id="{E1A22A8A-5CD8-486B-B726-CC094893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43067"/>
              </p:ext>
            </p:extLst>
          </p:nvPr>
        </p:nvGraphicFramePr>
        <p:xfrm>
          <a:off x="7148010" y="4329644"/>
          <a:ext cx="4474345" cy="13060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5356">
                  <a:extLst>
                    <a:ext uri="{9D8B030D-6E8A-4147-A177-3AD203B41FA5}">
                      <a16:colId xmlns:a16="http://schemas.microsoft.com/office/drawing/2014/main" val="3239089673"/>
                    </a:ext>
                  </a:extLst>
                </a:gridCol>
                <a:gridCol w="941921">
                  <a:extLst>
                    <a:ext uri="{9D8B030D-6E8A-4147-A177-3AD203B41FA5}">
                      <a16:colId xmlns:a16="http://schemas.microsoft.com/office/drawing/2014/main" val="4099088911"/>
                    </a:ext>
                  </a:extLst>
                </a:gridCol>
                <a:gridCol w="1099302">
                  <a:extLst>
                    <a:ext uri="{9D8B030D-6E8A-4147-A177-3AD203B41FA5}">
                      <a16:colId xmlns:a16="http://schemas.microsoft.com/office/drawing/2014/main" val="1811431230"/>
                    </a:ext>
                  </a:extLst>
                </a:gridCol>
                <a:gridCol w="887766">
                  <a:extLst>
                    <a:ext uri="{9D8B030D-6E8A-4147-A177-3AD203B41FA5}">
                      <a16:colId xmlns:a16="http://schemas.microsoft.com/office/drawing/2014/main" val="769658348"/>
                    </a:ext>
                  </a:extLst>
                </a:gridCol>
              </a:tblGrid>
              <a:tr h="4796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Flight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Data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OpenRocket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MATLAB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Model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245674"/>
                  </a:ext>
                </a:extLst>
              </a:tr>
              <a:tr h="4229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Sustainer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1071.1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1020.6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1154.1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97970"/>
                  </a:ext>
                </a:extLst>
              </a:tr>
              <a:tr h="36488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Optima" charset="0"/>
                          <a:ea typeface="Optima" charset="0"/>
                          <a:cs typeface="Optima" charset="0"/>
                        </a:rPr>
                        <a:t>Booster Apogee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290.0</a:t>
                      </a:r>
                      <a:r>
                        <a:rPr lang="en-US" sz="1400" baseline="0" dirty="0">
                          <a:latin typeface="Optima" charset="0"/>
                          <a:ea typeface="Optima" charset="0"/>
                          <a:cs typeface="Optima" charset="0"/>
                        </a:rPr>
                        <a:t> m</a:t>
                      </a:r>
                      <a:endParaRPr lang="en-US" sz="1400" dirty="0">
                        <a:latin typeface="Optima" charset="0"/>
                        <a:ea typeface="Optima" charset="0"/>
                        <a:cs typeface="Optima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238.6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Optima" charset="0"/>
                          <a:ea typeface="Optima" charset="0"/>
                          <a:cs typeface="Optima" charset="0"/>
                        </a:rPr>
                        <a:t>276.3 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248643"/>
                  </a:ext>
                </a:extLst>
              </a:tr>
            </a:tbl>
          </a:graphicData>
        </a:graphic>
      </p:graphicFrame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7468BC0A-258A-4038-A755-369535320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7" y="349459"/>
            <a:ext cx="4508158" cy="3762127"/>
          </a:xfrm>
          <a:prstGeom prst="rect">
            <a:avLst/>
          </a:prstGeom>
        </p:spPr>
      </p:pic>
      <p:pic>
        <p:nvPicPr>
          <p:cNvPr id="23" name="Aether 3">
            <a:hlinkClick r:id="" action="ppaction://media"/>
            <a:extLst>
              <a:ext uri="{FF2B5EF4-FFF2-40B4-BE49-F238E27FC236}">
                <a16:creationId xmlns:a16="http://schemas.microsoft.com/office/drawing/2014/main" id="{142F5C49-7B94-4C1C-8054-0BAD5A823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3595"/>
                </p14:media>
              </p:ext>
            </p:extLst>
          </p:nvPr>
        </p:nvPicPr>
        <p:blipFill>
          <a:blip r:embed="rId8">
            <a:lum bright="1000"/>
          </a:blip>
          <a:stretch>
            <a:fillRect/>
          </a:stretch>
        </p:blipFill>
        <p:spPr>
          <a:xfrm>
            <a:off x="4336379" y="532086"/>
            <a:ext cx="2584565" cy="45942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3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184848" y="239699"/>
            <a:ext cx="6542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1 – Optimizing and Repeat</a:t>
            </a: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E1AB7C3-3A3D-47AC-98D0-B8110BD92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00" y="1229066"/>
            <a:ext cx="4602925" cy="388952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053F68-EBF2-4725-87B1-4F6E2CE6726A}"/>
              </a:ext>
            </a:extLst>
          </p:cNvPr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17" name="Picture 2" descr="Image result for starry night background">
              <a:extLst>
                <a:ext uri="{FF2B5EF4-FFF2-40B4-BE49-F238E27FC236}">
                  <a16:creationId xmlns:a16="http://schemas.microsoft.com/office/drawing/2014/main" id="{2AA92912-3596-4927-9FE6-EAE8D09BEF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828259-3F2A-48E4-BCAE-BD297166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420B3267-E5DD-493D-ACC9-63B6263ADE9D}"/>
                </a:ext>
              </a:extLst>
            </p:cNvPr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B68B3424-7672-47C3-AE07-AAE70A0EB445}"/>
              </a:ext>
            </a:extLst>
          </p:cNvPr>
          <p:cNvGrpSpPr/>
          <p:nvPr/>
        </p:nvGrpSpPr>
        <p:grpSpPr>
          <a:xfrm>
            <a:off x="594543" y="1186359"/>
            <a:ext cx="5723452" cy="3974933"/>
            <a:chOff x="1076227" y="13006731"/>
            <a:chExt cx="11313633" cy="8468436"/>
          </a:xfrm>
        </p:grpSpPr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A584B80C-E646-45B6-9FCC-87632299B438}"/>
                </a:ext>
              </a:extLst>
            </p:cNvPr>
            <p:cNvSpPr/>
            <p:nvPr/>
          </p:nvSpPr>
          <p:spPr>
            <a:xfrm>
              <a:off x="1076227" y="13954578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Research Aerodynamic Theory</a:t>
              </a:r>
            </a:p>
          </p:txBody>
        </p:sp>
        <p:sp>
          <p:nvSpPr>
            <p:cNvPr id="14" name="Rectangle 33">
              <a:extLst>
                <a:ext uri="{FF2B5EF4-FFF2-40B4-BE49-F238E27FC236}">
                  <a16:creationId xmlns:a16="http://schemas.microsoft.com/office/drawing/2014/main" id="{BCF013A8-EC2A-4CB3-96BF-FC3534FEF84B}"/>
                </a:ext>
              </a:extLst>
            </p:cNvPr>
            <p:cNvSpPr/>
            <p:nvPr/>
          </p:nvSpPr>
          <p:spPr>
            <a:xfrm>
              <a:off x="1756041" y="20103567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Field Launch Techniques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6955FC67-76B1-47F4-83F1-911DD06FBC48}"/>
                </a:ext>
              </a:extLst>
            </p:cNvPr>
            <p:cNvSpPr/>
            <p:nvPr/>
          </p:nvSpPr>
          <p:spPr>
            <a:xfrm>
              <a:off x="5250035" y="185082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Launch and Gather Data</a:t>
              </a:r>
            </a:p>
          </p:txBody>
        </p:sp>
        <p:sp>
          <p:nvSpPr>
            <p:cNvPr id="23" name="Oval 37">
              <a:extLst>
                <a:ext uri="{FF2B5EF4-FFF2-40B4-BE49-F238E27FC236}">
                  <a16:creationId xmlns:a16="http://schemas.microsoft.com/office/drawing/2014/main" id="{BEEC8E3D-8493-44C6-9E4B-8FBA4E6D4358}"/>
                </a:ext>
              </a:extLst>
            </p:cNvPr>
            <p:cNvSpPr/>
            <p:nvPr/>
          </p:nvSpPr>
          <p:spPr>
            <a:xfrm>
              <a:off x="5248295" y="143934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Optimize Rocket Dimensions</a:t>
              </a:r>
            </a:p>
          </p:txBody>
        </p:sp>
        <p:sp>
          <p:nvSpPr>
            <p:cNvPr id="24" name="Oval 39">
              <a:extLst>
                <a:ext uri="{FF2B5EF4-FFF2-40B4-BE49-F238E27FC236}">
                  <a16:creationId xmlns:a16="http://schemas.microsoft.com/office/drawing/2014/main" id="{2767B00B-47C0-424F-A702-48C6D2A7ABB6}"/>
                </a:ext>
              </a:extLst>
            </p:cNvPr>
            <p:cNvSpPr/>
            <p:nvPr/>
          </p:nvSpPr>
          <p:spPr>
            <a:xfrm>
              <a:off x="8732260" y="16386029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Manufacture and Assemble</a:t>
              </a:r>
            </a:p>
          </p:txBody>
        </p:sp>
        <p:sp>
          <p:nvSpPr>
            <p:cNvPr id="25" name="Oval 40">
              <a:extLst>
                <a:ext uri="{FF2B5EF4-FFF2-40B4-BE49-F238E27FC236}">
                  <a16:creationId xmlns:a16="http://schemas.microsoft.com/office/drawing/2014/main" id="{0F0E7E5C-E361-46F9-87B1-E47BF6DB41EA}"/>
                </a:ext>
              </a:extLst>
            </p:cNvPr>
            <p:cNvSpPr/>
            <p:nvPr/>
          </p:nvSpPr>
          <p:spPr>
            <a:xfrm>
              <a:off x="1729595" y="16450846"/>
              <a:ext cx="3657600" cy="182880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Aerodynamic Models</a:t>
              </a:r>
            </a:p>
          </p:txBody>
        </p:sp>
        <p:sp>
          <p:nvSpPr>
            <p:cNvPr id="26" name="Rectangle 41">
              <a:extLst>
                <a:ext uri="{FF2B5EF4-FFF2-40B4-BE49-F238E27FC236}">
                  <a16:creationId xmlns:a16="http://schemas.microsoft.com/office/drawing/2014/main" id="{AFF011AA-E43E-4F1D-A6F1-3418658CA303}"/>
                </a:ext>
              </a:extLst>
            </p:cNvPr>
            <p:cNvSpPr/>
            <p:nvPr/>
          </p:nvSpPr>
          <p:spPr>
            <a:xfrm>
              <a:off x="8851623" y="13006731"/>
              <a:ext cx="3075384" cy="128863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Check Integrity with Finite Element Analysis</a:t>
              </a: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63F5E84-6BA4-4AF9-99A0-29144B1CFC6E}"/>
                </a:ext>
              </a:extLst>
            </p:cNvPr>
            <p:cNvSpPr/>
            <p:nvPr/>
          </p:nvSpPr>
          <p:spPr>
            <a:xfrm>
              <a:off x="9627865" y="19675419"/>
              <a:ext cx="2743200" cy="13716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Improve Manufacturing Techniques</a:t>
              </a:r>
            </a:p>
          </p:txBody>
        </p:sp>
        <p:sp>
          <p:nvSpPr>
            <p:cNvPr id="28" name="Arc 52">
              <a:extLst>
                <a:ext uri="{FF2B5EF4-FFF2-40B4-BE49-F238E27FC236}">
                  <a16:creationId xmlns:a16="http://schemas.microsoft.com/office/drawing/2014/main" id="{0C3C0AEE-DAAC-4B77-B2D1-A41F8ADDDC04}"/>
                </a:ext>
              </a:extLst>
            </p:cNvPr>
            <p:cNvSpPr/>
            <p:nvPr/>
          </p:nvSpPr>
          <p:spPr>
            <a:xfrm rot="18853789">
              <a:off x="4076292" y="1548990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29" name="Arc 53">
              <a:extLst>
                <a:ext uri="{FF2B5EF4-FFF2-40B4-BE49-F238E27FC236}">
                  <a16:creationId xmlns:a16="http://schemas.microsoft.com/office/drawing/2014/main" id="{03D6E0C7-83F0-44C7-817E-9592828C27A9}"/>
                </a:ext>
              </a:extLst>
            </p:cNvPr>
            <p:cNvSpPr/>
            <p:nvPr/>
          </p:nvSpPr>
          <p:spPr>
            <a:xfrm rot="2782364">
              <a:off x="8666060" y="15309239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0" name="Arc 54">
              <a:extLst>
                <a:ext uri="{FF2B5EF4-FFF2-40B4-BE49-F238E27FC236}">
                  <a16:creationId xmlns:a16="http://schemas.microsoft.com/office/drawing/2014/main" id="{0C4E4E3F-0F2B-4DB8-9395-ABC936ADE3D2}"/>
                </a:ext>
              </a:extLst>
            </p:cNvPr>
            <p:cNvSpPr/>
            <p:nvPr/>
          </p:nvSpPr>
          <p:spPr>
            <a:xfrm rot="8256335">
              <a:off x="8704337" y="18105423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1" name="Arc 55">
              <a:extLst>
                <a:ext uri="{FF2B5EF4-FFF2-40B4-BE49-F238E27FC236}">
                  <a16:creationId xmlns:a16="http://schemas.microsoft.com/office/drawing/2014/main" id="{4A9622A6-8691-4FA6-B0BD-C554F68AE1DF}"/>
                </a:ext>
              </a:extLst>
            </p:cNvPr>
            <p:cNvSpPr/>
            <p:nvPr/>
          </p:nvSpPr>
          <p:spPr>
            <a:xfrm rot="13530630">
              <a:off x="4157759" y="18096162"/>
              <a:ext cx="1319747" cy="1008215"/>
            </a:xfrm>
            <a:prstGeom prst="arc">
              <a:avLst>
                <a:gd name="adj1" fmla="val 12549476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2" name="TextBox 56">
              <a:extLst>
                <a:ext uri="{FF2B5EF4-FFF2-40B4-BE49-F238E27FC236}">
                  <a16:creationId xmlns:a16="http://schemas.microsoft.com/office/drawing/2014/main" id="{84DEC635-88C8-4655-9678-654EFE2F9E8D}"/>
                </a:ext>
              </a:extLst>
            </p:cNvPr>
            <p:cNvSpPr txBox="1"/>
            <p:nvPr/>
          </p:nvSpPr>
          <p:spPr>
            <a:xfrm>
              <a:off x="5606308" y="16368192"/>
              <a:ext cx="2992920" cy="1967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Optima" charset="0"/>
                  <a:ea typeface="Optima" charset="0"/>
                  <a:cs typeface="Optima" charset="0"/>
                </a:rPr>
                <a:t>Rocket Improvement Cycle</a:t>
              </a:r>
            </a:p>
          </p:txBody>
        </p:sp>
        <p:cxnSp>
          <p:nvCxnSpPr>
            <p:cNvPr id="33" name="Straight Arrow Connector 57">
              <a:extLst>
                <a:ext uri="{FF2B5EF4-FFF2-40B4-BE49-F238E27FC236}">
                  <a16:creationId xmlns:a16="http://schemas.microsoft.com/office/drawing/2014/main" id="{7F598EB5-44E0-4EB7-AE46-9148C4721583}"/>
                </a:ext>
              </a:extLst>
            </p:cNvPr>
            <p:cNvCxnSpPr>
              <a:cxnSpLocks/>
            </p:cNvCxnSpPr>
            <p:nvPr/>
          </p:nvCxnSpPr>
          <p:spPr>
            <a:xfrm>
              <a:off x="2571384" y="15595680"/>
              <a:ext cx="351952" cy="7574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58">
              <a:extLst>
                <a:ext uri="{FF2B5EF4-FFF2-40B4-BE49-F238E27FC236}">
                  <a16:creationId xmlns:a16="http://schemas.microsoft.com/office/drawing/2014/main" id="{3F9F4FE8-0DA9-4D15-863B-33CE8FA35B29}"/>
                </a:ext>
              </a:extLst>
            </p:cNvPr>
            <p:cNvCxnSpPr/>
            <p:nvPr/>
          </p:nvCxnSpPr>
          <p:spPr>
            <a:xfrm flipH="1" flipV="1">
              <a:off x="10621230" y="18361537"/>
              <a:ext cx="347618" cy="104277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Arc 173">
              <a:extLst>
                <a:ext uri="{FF2B5EF4-FFF2-40B4-BE49-F238E27FC236}">
                  <a16:creationId xmlns:a16="http://schemas.microsoft.com/office/drawing/2014/main" id="{720D72CC-F4D5-4385-B8E7-EB7AA4647654}"/>
                </a:ext>
              </a:extLst>
            </p:cNvPr>
            <p:cNvSpPr/>
            <p:nvPr/>
          </p:nvSpPr>
          <p:spPr>
            <a:xfrm rot="19908338">
              <a:off x="7724157" y="1404359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6" name="Arc 174">
              <a:extLst>
                <a:ext uri="{FF2B5EF4-FFF2-40B4-BE49-F238E27FC236}">
                  <a16:creationId xmlns:a16="http://schemas.microsoft.com/office/drawing/2014/main" id="{75E441DB-899C-403D-8952-D7CB9C2FB06F}"/>
                </a:ext>
              </a:extLst>
            </p:cNvPr>
            <p:cNvSpPr/>
            <p:nvPr/>
          </p:nvSpPr>
          <p:spPr>
            <a:xfrm rot="9932220">
              <a:off x="8295271" y="13772266"/>
              <a:ext cx="1319747" cy="1008215"/>
            </a:xfrm>
            <a:prstGeom prst="arc">
              <a:avLst>
                <a:gd name="adj1" fmla="val 12549476"/>
                <a:gd name="adj2" fmla="val 18480721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7" name="Arc 173">
              <a:extLst>
                <a:ext uri="{FF2B5EF4-FFF2-40B4-BE49-F238E27FC236}">
                  <a16:creationId xmlns:a16="http://schemas.microsoft.com/office/drawing/2014/main" id="{704E0C53-6D34-42E8-B65D-36FFA8F58BBF}"/>
                </a:ext>
              </a:extLst>
            </p:cNvPr>
            <p:cNvSpPr/>
            <p:nvPr/>
          </p:nvSpPr>
          <p:spPr>
            <a:xfrm rot="19908338">
              <a:off x="4121965" y="19674600"/>
              <a:ext cx="1319747" cy="1008215"/>
            </a:xfrm>
            <a:prstGeom prst="arc">
              <a:avLst>
                <a:gd name="adj1" fmla="val 14195042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  <p:sp>
          <p:nvSpPr>
            <p:cNvPr id="38" name="Arc 173">
              <a:extLst>
                <a:ext uri="{FF2B5EF4-FFF2-40B4-BE49-F238E27FC236}">
                  <a16:creationId xmlns:a16="http://schemas.microsoft.com/office/drawing/2014/main" id="{AD11EECC-E6C9-4D6C-852C-4779AE2C5F6C}"/>
                </a:ext>
              </a:extLst>
            </p:cNvPr>
            <p:cNvSpPr/>
            <p:nvPr/>
          </p:nvSpPr>
          <p:spPr>
            <a:xfrm rot="9469448">
              <a:off x="4444747" y="19616095"/>
              <a:ext cx="1319747" cy="1008215"/>
            </a:xfrm>
            <a:prstGeom prst="arc">
              <a:avLst>
                <a:gd name="adj1" fmla="val 12800397"/>
                <a:gd name="adj2" fmla="val 19739796"/>
              </a:avLst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b="1"/>
            </a:p>
          </p:txBody>
        </p:sp>
      </p:grpSp>
    </p:spTree>
    <p:extLst>
      <p:ext uri="{BB962C8B-B14F-4D97-AF65-F5344CB8AC3E}">
        <p14:creationId xmlns:p14="http://schemas.microsoft.com/office/powerpoint/2010/main" val="6521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5853722"/>
            <a:ext cx="12192001" cy="1004277"/>
            <a:chOff x="0" y="2667000"/>
            <a:chExt cx="12192001" cy="1524000"/>
          </a:xfrm>
        </p:grpSpPr>
        <p:pic>
          <p:nvPicPr>
            <p:cNvPr id="6" name="Picture 2" descr="Image result for starry night backgroun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12"/>
            <a:stretch/>
          </p:blipFill>
          <p:spPr bwMode="auto">
            <a:xfrm>
              <a:off x="0" y="2667000"/>
              <a:ext cx="12192000" cy="15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7" y="2755764"/>
              <a:ext cx="1755480" cy="1346470"/>
            </a:xfrm>
            <a:prstGeom prst="rect">
              <a:avLst/>
            </a:prstGeom>
            <a:effectLst/>
          </p:spPr>
        </p:pic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4644466" y="2755764"/>
              <a:ext cx="7547535" cy="812006"/>
            </a:xfrm>
            <a:prstGeom prst="rect">
              <a:avLst/>
            </a:prstGeom>
          </p:spPr>
          <p:txBody>
            <a:bodyPr vert="horz" lIns="152400" tIns="76200" rIns="152400" bIns="76200" rtlCol="0">
              <a:noAutofit/>
            </a:bodyPr>
            <a:lstStyle>
              <a:lvl1pPr marL="0" indent="0" algn="ctr" defTabSz="121890" rtl="0" eaLnBrk="1" latinLnBrk="0" hangingPunct="1">
                <a:lnSpc>
                  <a:spcPct val="90000"/>
                </a:lnSpc>
                <a:spcBef>
                  <a:spcPts val="133"/>
                </a:spcBef>
                <a:buFont typeface="Arial" panose="020B0604020202020204" pitchFamily="34" charset="0"/>
                <a:buNone/>
                <a:defRPr sz="3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5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0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3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7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24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69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13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58" indent="0" algn="ctr" defTabSz="121890" rtl="0" eaLnBrk="1" latinLnBrk="0" hangingPunct="1">
                <a:lnSpc>
                  <a:spcPct val="90000"/>
                </a:lnSpc>
                <a:spcBef>
                  <a:spcPts val="67"/>
                </a:spcBef>
                <a:buFont typeface="Arial" panose="020B0604020202020204" pitchFamily="34" charset="0"/>
                <a:buNone/>
                <a:defRPr sz="2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University of New Hampshire</a:t>
              </a:r>
            </a:p>
            <a:p>
              <a:r>
                <a:rPr lang="en-US" sz="2333" b="1" dirty="0">
                  <a:latin typeface="Calibri" panose="020F0502020204030204" pitchFamily="34" charset="0"/>
                  <a:cs typeface="Calibri" panose="020F0502020204030204" pitchFamily="34" charset="0"/>
                </a:rPr>
                <a:t>Students for the Exploration and Development of Space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A94F23-8F48-46C7-A58A-27ED116E9FCE}"/>
              </a:ext>
            </a:extLst>
          </p:cNvPr>
          <p:cNvSpPr txBox="1"/>
          <p:nvPr/>
        </p:nvSpPr>
        <p:spPr>
          <a:xfrm>
            <a:off x="266330" y="239698"/>
            <a:ext cx="3888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Year 2 – Junior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1F41E-0585-4C86-8D70-0784694F36DC}"/>
              </a:ext>
            </a:extLst>
          </p:cNvPr>
          <p:cNvSpPr txBox="1"/>
          <p:nvPr/>
        </p:nvSpPr>
        <p:spPr>
          <a:xfrm>
            <a:off x="419100" y="1352550"/>
            <a:ext cx="45148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Organization Statistics</a:t>
            </a:r>
            <a:br>
              <a:rPr lang="en-US" sz="2000" b="1" u="sng" dirty="0"/>
            </a:br>
            <a:endParaRPr lang="en-US" b="1" u="sng" dirty="0"/>
          </a:p>
          <a:p>
            <a:r>
              <a:rPr lang="en-US" dirty="0"/>
              <a:t>Committed Members: </a:t>
            </a:r>
            <a:r>
              <a:rPr lang="en-US" dirty="0">
                <a:solidFill>
                  <a:srgbClr val="FF0000"/>
                </a:solidFill>
              </a:rPr>
              <a:t>20</a:t>
            </a:r>
          </a:p>
          <a:p>
            <a:r>
              <a:rPr lang="en-US" dirty="0"/>
              <a:t>Majors: </a:t>
            </a:r>
            <a:r>
              <a:rPr lang="en-US" b="1" dirty="0">
                <a:solidFill>
                  <a:srgbClr val="FF0000"/>
                </a:solidFill>
              </a:rPr>
              <a:t>5</a:t>
            </a:r>
          </a:p>
          <a:p>
            <a:r>
              <a:rPr lang="en-US" dirty="0"/>
              <a:t>Senior Projects: </a:t>
            </a:r>
            <a:r>
              <a:rPr lang="en-US" dirty="0">
                <a:solidFill>
                  <a:srgbClr val="FF0000"/>
                </a:solidFill>
              </a:rPr>
              <a:t>9</a:t>
            </a:r>
          </a:p>
          <a:p>
            <a:r>
              <a:rPr lang="en-US" dirty="0"/>
              <a:t>Funding: </a:t>
            </a:r>
            <a:r>
              <a:rPr lang="en-US" dirty="0">
                <a:solidFill>
                  <a:srgbClr val="FF0000"/>
                </a:solidFill>
              </a:rPr>
              <a:t>$5,500</a:t>
            </a:r>
          </a:p>
        </p:txBody>
      </p:sp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5187260-DEC0-40F9-8B61-85CD4BDED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24" y="237895"/>
            <a:ext cx="6349846" cy="47623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FDF8E-69D5-445C-B2E3-5C47A6E93794}"/>
              </a:ext>
            </a:extLst>
          </p:cNvPr>
          <p:cNvSpPr txBox="1"/>
          <p:nvPr/>
        </p:nvSpPr>
        <p:spPr>
          <a:xfrm>
            <a:off x="5974443" y="5039857"/>
            <a:ext cx="55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Spacevision</a:t>
            </a:r>
            <a:r>
              <a:rPr lang="en-US" sz="2400" i="1" dirty="0"/>
              <a:t> 2018, November 2018, San Diego</a:t>
            </a:r>
          </a:p>
        </p:txBody>
      </p:sp>
    </p:spTree>
    <p:extLst>
      <p:ext uri="{BB962C8B-B14F-4D97-AF65-F5344CB8AC3E}">
        <p14:creationId xmlns:p14="http://schemas.microsoft.com/office/powerpoint/2010/main" val="33587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3343</TotalTime>
  <Words>1086</Words>
  <Application>Microsoft Office PowerPoint</Application>
  <PresentationFormat>Widescreen</PresentationFormat>
  <Paragraphs>226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Calisto MT</vt:lpstr>
      <vt:lpstr>Optima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UNH SEDS</dc:title>
  <dc:creator>Nitschelm, Charlie J</dc:creator>
  <cp:lastModifiedBy>Charlie Nitschelm</cp:lastModifiedBy>
  <cp:revision>121</cp:revision>
  <dcterms:created xsi:type="dcterms:W3CDTF">2019-04-03T21:17:49Z</dcterms:created>
  <dcterms:modified xsi:type="dcterms:W3CDTF">2019-10-07T00:16:46Z</dcterms:modified>
</cp:coreProperties>
</file>